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57" r:id="rId3"/>
    <p:sldId id="259" r:id="rId4"/>
    <p:sldId id="266" r:id="rId5"/>
    <p:sldId id="267" r:id="rId6"/>
    <p:sldId id="262" r:id="rId7"/>
    <p:sldId id="268" r:id="rId8"/>
    <p:sldId id="282" r:id="rId9"/>
    <p:sldId id="283" r:id="rId10"/>
    <p:sldId id="285" r:id="rId11"/>
    <p:sldId id="275" r:id="rId12"/>
    <p:sldId id="263" r:id="rId13"/>
    <p:sldId id="269" r:id="rId14"/>
    <p:sldId id="270" r:id="rId15"/>
    <p:sldId id="271" r:id="rId16"/>
    <p:sldId id="264" r:id="rId17"/>
    <p:sldId id="261" r:id="rId18"/>
    <p:sldId id="260" r:id="rId19"/>
    <p:sldId id="276" r:id="rId20"/>
    <p:sldId id="277" r:id="rId21"/>
    <p:sldId id="278" r:id="rId22"/>
    <p:sldId id="279" r:id="rId23"/>
    <p:sldId id="280" r:id="rId24"/>
    <p:sldId id="286" r:id="rId25"/>
    <p:sldId id="284"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Segoe UI" panose="020B0502040204020203" pitchFamily="34" charset="0"/>
      <p:regular r:id="rId34"/>
      <p:bold r:id="rId35"/>
      <p:italic r:id="rId36"/>
      <p:boldItalic r:id="rId37"/>
    </p:embeddedFont>
    <p:embeddedFont>
      <p:font typeface="Visuelt Pro Light" panose="020B03030402020B0104" charset="0"/>
      <p:regular r:id="rId38"/>
      <p:italic r:id="rId39"/>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as Savickas" initials="SS" lastIdx="1" clrIdx="0">
    <p:extLst>
      <p:ext uri="{19B8F6BF-5375-455C-9EA6-DF929625EA0E}">
        <p15:presenceInfo xmlns:p15="http://schemas.microsoft.com/office/powerpoint/2012/main" userId="S::simonas.savickas@narbutas.lt::94e42bac-26b8-46bf-baf5-2e5c638f892d" providerId="AD"/>
      </p:ext>
    </p:extLst>
  </p:cmAuthor>
  <p:cmAuthor id="2" name="Agnė Ūkienė" initials="AŪ" lastIdx="2" clrIdx="1">
    <p:extLst>
      <p:ext uri="{19B8F6BF-5375-455C-9EA6-DF929625EA0E}">
        <p15:presenceInfo xmlns:p15="http://schemas.microsoft.com/office/powerpoint/2012/main" userId="S::agne.ukiene@narbutas.lt::544d8aba-b06e-4456-b13a-dacd6f0716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77733" autoAdjust="0"/>
  </p:normalViewPr>
  <p:slideViewPr>
    <p:cSldViewPr snapToGrid="0">
      <p:cViewPr varScale="1">
        <p:scale>
          <a:sx n="63" d="100"/>
          <a:sy n="63" d="100"/>
        </p:scale>
        <p:origin x="74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022E-E9FA-46A6-B874-B746FEA22D05}" type="datetimeFigureOut">
              <a:rPr lang="lt-LT" smtClean="0"/>
              <a:t>2023-12-20</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C0A6-000A-4899-91D8-EA7CA9381279}" type="slidenum">
              <a:rPr lang="lt-LT" smtClean="0"/>
              <a:t>‹Nr.›</a:t>
            </a:fld>
            <a:endParaRPr lang="lt-LT"/>
          </a:p>
        </p:txBody>
      </p:sp>
    </p:spTree>
    <p:extLst>
      <p:ext uri="{BB962C8B-B14F-4D97-AF65-F5344CB8AC3E}">
        <p14:creationId xmlns:p14="http://schemas.microsoft.com/office/powerpoint/2010/main" val="35319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1</a:t>
            </a:fld>
            <a:endParaRPr lang="lt-LT"/>
          </a:p>
        </p:txBody>
      </p:sp>
    </p:spTree>
    <p:extLst>
      <p:ext uri="{BB962C8B-B14F-4D97-AF65-F5344CB8AC3E}">
        <p14:creationId xmlns:p14="http://schemas.microsoft.com/office/powerpoint/2010/main" val="284134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Calibri" panose="020F0502020204030204" pitchFamily="34" charset="0"/>
                <a:ea typeface="Calibri" panose="020F0502020204030204" pitchFamily="34" charset="0"/>
                <a:cs typeface="Arial" panose="020B0604020202020204" pitchFamily="34" charset="0"/>
              </a:rPr>
              <a:t>Diese geräumige akustische Kabine für vier Personen bietet ein hohes Komfortniveau, ohne Ihre Bewegungsfreiheit einzuschränken. Der Bereich des SILENT ROOM XL ermöglicht es Ihnen, eine individuell angepasste Umgebung zu gestalten, die die Bedürfnisse Ihres Teams am besten erfüllt. Wählen Sie für Ihre formellen Teambesprechungen oder wichtigen Geschäftstreffen einen normalen Tisch oder einen Stehtisch mit Stühlen. Ein Kaffeetisch und bequeme Besucherstühle oder Loungesessel eignen sich dagegen perfekt für Ihre zwanglosen Teambesprechungen und Workshops mit einer entspannteren Atmosphäre.</a:t>
            </a:r>
            <a:endParaRPr lang="lt-LT"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10</a:t>
            </a:fld>
            <a:endParaRPr lang="lt-LT"/>
          </a:p>
        </p:txBody>
      </p:sp>
    </p:spTree>
    <p:extLst>
      <p:ext uri="{BB962C8B-B14F-4D97-AF65-F5344CB8AC3E}">
        <p14:creationId xmlns:p14="http://schemas.microsoft.com/office/powerpoint/2010/main" val="3613647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i="0" kern="1200" dirty="0">
                <a:solidFill>
                  <a:schemeClr val="tx1"/>
                </a:solidFill>
                <a:effectLst/>
                <a:latin typeface="+mn-lt"/>
                <a:ea typeface="+mn-ea"/>
                <a:cs typeface="+mn-cs"/>
              </a:rPr>
              <a:t>Der Einstieg in den SILENT ROOM ist einfach und Sie können selbstbewusst eintreten: der Boden ist auf dem gleichen Niveau und die Tür hat nur eine geringe Schwelle - Sie werden sicherlich nicht stolpern.</a:t>
            </a:r>
            <a:endParaRPr lang="lt-LT"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11</a:t>
            </a:fld>
            <a:endParaRPr lang="lt-LT"/>
          </a:p>
        </p:txBody>
      </p:sp>
    </p:spTree>
    <p:extLst>
      <p:ext uri="{BB962C8B-B14F-4D97-AF65-F5344CB8AC3E}">
        <p14:creationId xmlns:p14="http://schemas.microsoft.com/office/powerpoint/2010/main" val="525634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C0A6-000A-4899-91D8-EA7CA9381279}" type="slidenum">
              <a:rPr lang="lt-LT" smtClean="0"/>
              <a:t>12</a:t>
            </a:fld>
            <a:endParaRPr lang="lt-LT"/>
          </a:p>
        </p:txBody>
      </p:sp>
    </p:spTree>
    <p:extLst>
      <p:ext uri="{BB962C8B-B14F-4D97-AF65-F5344CB8AC3E}">
        <p14:creationId xmlns:p14="http://schemas.microsoft.com/office/powerpoint/2010/main" val="328810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Dank der Ventilator- und Beleuchtungslösungen bietet SILENT ROOM eine Umgebung, die Ihre Produktivität steigert. Geräuscharme und leistungsstarke Ventilatoren sorgen für einen angemessenen Luftstrom und bieten auch bei längerem Gebrauch ein ultimatives Komfort-Gefühl. Der SILENT ROOM S ist mit 4 Ventilatoren ausgestattet, während der SILENT ROOM M mit 8 Ventilatoren, der SILENT ROOM L mit 10 Ventilatoren und der SILENT ROOM XL sogar mit 16 Ventilatoren aufwarten kann.</a:t>
            </a: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13</a:t>
            </a:fld>
            <a:endParaRPr lang="lt-LT"/>
          </a:p>
        </p:txBody>
      </p:sp>
    </p:spTree>
    <p:extLst>
      <p:ext uri="{BB962C8B-B14F-4D97-AF65-F5344CB8AC3E}">
        <p14:creationId xmlns:p14="http://schemas.microsoft.com/office/powerpoint/2010/main" val="656022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Innenbeleuchtung besteht aus einem Set von an der Decke montierten warmen LED-Leuchten. Einige der Leuchten scheinen auf die Seite und verbreiten ein warmes und gemütliches Licht auf die bezogenen Oberflächen, und die anderen leuchten nach unten, damit genügend Licht auf die Arbeitsfläche trifft. Die Intensität der Beleuchtung und der Belüftung kann ganz einfach mit zwei minimalistischen Schaltern eingestellt werden.</a:t>
            </a:r>
            <a:endParaRPr lang="en-US" dirty="0"/>
          </a:p>
        </p:txBody>
      </p:sp>
      <p:sp>
        <p:nvSpPr>
          <p:cNvPr id="4" name="Slide Number Placeholder 3"/>
          <p:cNvSpPr>
            <a:spLocks noGrp="1"/>
          </p:cNvSpPr>
          <p:nvPr>
            <p:ph type="sldNum" sz="quarter" idx="5"/>
          </p:nvPr>
        </p:nvSpPr>
        <p:spPr/>
        <p:txBody>
          <a:bodyPr/>
          <a:lstStyle/>
          <a:p>
            <a:fld id="{5B50C0A6-000A-4899-91D8-EA7CA9381279}" type="slidenum">
              <a:rPr lang="lt-LT" smtClean="0"/>
              <a:t>14</a:t>
            </a:fld>
            <a:endParaRPr lang="lt-LT"/>
          </a:p>
        </p:txBody>
      </p:sp>
    </p:spTree>
    <p:extLst>
      <p:ext uri="{BB962C8B-B14F-4D97-AF65-F5344CB8AC3E}">
        <p14:creationId xmlns:p14="http://schemas.microsoft.com/office/powerpoint/2010/main" val="3310031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effectLst/>
                <a:latin typeface="Calibri" panose="020F0502020204030204" pitchFamily="34" charset="0"/>
                <a:ea typeface="Calibri" panose="020F0502020204030204" pitchFamily="34" charset="0"/>
                <a:cs typeface="Arial" panose="020B0604020202020204" pitchFamily="34" charset="0"/>
              </a:rPr>
              <a:t>Die intelligente Steuerung ist so voreingestellt, dass eine optimale Belüftung und Beleuchtung beibehalten werden. Sie werden auch in der Lage sein, die allgemeinen Einstellungen der Steuerung nach Ihren Bedürfnissen zu ändern. Sobald ein Mitarbeiter den SILENT ROOM verlässt, wird automatisch eine intensive Belüftung eingeschaltet, um den Raum für den nächsten Nutzer vorzubereiten. Dieses akustische Möbelstück hilft auch beim Energiesparen, da es die Lichter automatisch dimmt, wenn sich niemand im Raum befindet, und nach einer gewissen Zeit ganz ausschaltet.</a:t>
            </a:r>
            <a:endParaRPr lang="lt-LT" sz="1000" b="0" kern="1200" dirty="0">
              <a:solidFill>
                <a:schemeClr val="tx1"/>
              </a:solidFill>
              <a:effectLst/>
              <a:latin typeface="Visuelt Pro Light" panose="020B0303040202040104" pitchFamily="34" charset="0"/>
              <a:ea typeface="+mn-ea"/>
              <a:cs typeface="+mn-cs"/>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15</a:t>
            </a:fld>
            <a:endParaRPr lang="lt-LT"/>
          </a:p>
        </p:txBody>
      </p:sp>
    </p:spTree>
    <p:extLst>
      <p:ext uri="{BB962C8B-B14F-4D97-AF65-F5344CB8AC3E}">
        <p14:creationId xmlns:p14="http://schemas.microsoft.com/office/powerpoint/2010/main" val="360706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16</a:t>
            </a:fld>
            <a:endParaRPr lang="lt-LT"/>
          </a:p>
        </p:txBody>
      </p:sp>
    </p:spTree>
    <p:extLst>
      <p:ext uri="{BB962C8B-B14F-4D97-AF65-F5344CB8AC3E}">
        <p14:creationId xmlns:p14="http://schemas.microsoft.com/office/powerpoint/2010/main" val="761178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Das Design Ihres SILENT ROOMS kann ganz einfach individuell an den Gesamtstil und die Atmosphäre Ihres Büros angepasst werden. Die Innen- und Außenverkleidung kann separat ausgewählt werden, so dass Sie mehr Kontrolle über das Endprodukt haben. Mit der Wahl zwischen Melamin und Polsterung für die Außenverkleidung fügt sich der SILENT ROOM nahtlos in jedes Bürodesign ein.</a:t>
            </a:r>
            <a:endParaRPr lang="lt-LT"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17</a:t>
            </a:fld>
            <a:endParaRPr lang="lt-LT"/>
          </a:p>
        </p:txBody>
      </p:sp>
    </p:spTree>
    <p:extLst>
      <p:ext uri="{BB962C8B-B14F-4D97-AF65-F5344CB8AC3E}">
        <p14:creationId xmlns:p14="http://schemas.microsoft.com/office/powerpoint/2010/main" val="3745459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e-DE" sz="1200" dirty="0">
                <a:solidFill>
                  <a:srgbClr val="000000"/>
                </a:solidFill>
                <a:effectLst/>
                <a:latin typeface="Arial" panose="020B0604020202020204" pitchFamily="34" charset="0"/>
                <a:ea typeface="Calibri" panose="020F0502020204030204" pitchFamily="34" charset="0"/>
              </a:rPr>
              <a:t>Wählen Sie die akustischen Kabinen der SILENT ROOM Familie, um funktionelle Arbeitsbereiche zu schaffen, indem Sie abtrennen oder Innenräume auftun, je nach Bedarf. Dieses Möbelstück kann in der Mitte des Büros aufgestellt werden, in der Nähe der Wände oder von Trennwänden, oder auch in einer Wandnische mit nur 30 cm Abstand oben für die Luftzirkulation. Auf diese Weise fügt sich der SILENT ROOM noch einfacher in den Büroraum ein</a:t>
            </a:r>
            <a:r>
              <a:rPr lang="lt-LT" sz="1200" dirty="0">
                <a:solidFill>
                  <a:srgbClr val="000000"/>
                </a:solidFill>
                <a:effectLst/>
                <a:latin typeface="Arial" panose="020B0604020202020204" pitchFamily="34" charset="0"/>
                <a:ea typeface="Calibri" panose="020F0502020204030204" pitchFamily="34" charset="0"/>
              </a:rPr>
              <a:t>.</a:t>
            </a:r>
            <a:endParaRPr lang="en-US" sz="1200" b="0" i="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18</a:t>
            </a:fld>
            <a:endParaRPr lang="lt-LT"/>
          </a:p>
        </p:txBody>
      </p:sp>
    </p:spTree>
    <p:extLst>
      <p:ext uri="{BB962C8B-B14F-4D97-AF65-F5344CB8AC3E}">
        <p14:creationId xmlns:p14="http://schemas.microsoft.com/office/powerpoint/2010/main" val="1019354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C0A6-000A-4899-91D8-EA7CA9381279}" type="slidenum">
              <a:rPr lang="lt-LT" smtClean="0"/>
              <a:t>19</a:t>
            </a:fld>
            <a:endParaRPr lang="lt-LT"/>
          </a:p>
        </p:txBody>
      </p:sp>
    </p:spTree>
    <p:extLst>
      <p:ext uri="{BB962C8B-B14F-4D97-AF65-F5344CB8AC3E}">
        <p14:creationId xmlns:p14="http://schemas.microsoft.com/office/powerpoint/2010/main" val="104726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b="0" dirty="0">
              <a:solidFill>
                <a:srgbClr val="FF0000"/>
              </a:solidFill>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2</a:t>
            </a:fld>
            <a:endParaRPr lang="lt-LT"/>
          </a:p>
        </p:txBody>
      </p:sp>
    </p:spTree>
    <p:extLst>
      <p:ext uri="{BB962C8B-B14F-4D97-AF65-F5344CB8AC3E}">
        <p14:creationId xmlns:p14="http://schemas.microsoft.com/office/powerpoint/2010/main" val="2320258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Für 1 Person</a:t>
            </a:r>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21</a:t>
            </a:fld>
            <a:endParaRPr lang="lt-LT"/>
          </a:p>
        </p:txBody>
      </p:sp>
    </p:spTree>
    <p:extLst>
      <p:ext uri="{BB962C8B-B14F-4D97-AF65-F5344CB8AC3E}">
        <p14:creationId xmlns:p14="http://schemas.microsoft.com/office/powerpoint/2010/main" val="3795357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Für 2 </a:t>
            </a:r>
            <a:r>
              <a:rPr lang="en-US" b="0" i="0" dirty="0" err="1">
                <a:solidFill>
                  <a:srgbClr val="222222"/>
                </a:solidFill>
                <a:effectLst/>
                <a:latin typeface="arial" panose="020B0604020202020204" pitchFamily="34" charset="0"/>
              </a:rPr>
              <a:t>Personen</a:t>
            </a:r>
            <a:endParaRPr lang="lt-LT" dirty="0">
              <a:latin typeface="Visuelt Pro Light" panose="020B03030402020401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22</a:t>
            </a:fld>
            <a:endParaRPr lang="lt-LT"/>
          </a:p>
        </p:txBody>
      </p:sp>
    </p:spTree>
    <p:extLst>
      <p:ext uri="{BB962C8B-B14F-4D97-AF65-F5344CB8AC3E}">
        <p14:creationId xmlns:p14="http://schemas.microsoft.com/office/powerpoint/2010/main" val="1685864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Für </a:t>
            </a:r>
            <a:r>
              <a:rPr lang="lt-LT" b="0" i="0" dirty="0">
                <a:solidFill>
                  <a:srgbClr val="222222"/>
                </a:solidFill>
                <a:effectLst/>
                <a:latin typeface="arial" panose="020B0604020202020204" pitchFamily="34" charset="0"/>
              </a:rPr>
              <a:t>4</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Personen</a:t>
            </a:r>
            <a:endParaRPr lang="lt-LT" dirty="0">
              <a:latin typeface="Visuelt Pro Light" panose="020B03030402020401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23</a:t>
            </a:fld>
            <a:endParaRPr lang="lt-LT"/>
          </a:p>
        </p:txBody>
      </p:sp>
    </p:spTree>
    <p:extLst>
      <p:ext uri="{BB962C8B-B14F-4D97-AF65-F5344CB8AC3E}">
        <p14:creationId xmlns:p14="http://schemas.microsoft.com/office/powerpoint/2010/main" val="2472146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Für </a:t>
            </a:r>
            <a:r>
              <a:rPr lang="lt-LT" b="0" i="0" dirty="0">
                <a:solidFill>
                  <a:srgbClr val="222222"/>
                </a:solidFill>
                <a:effectLst/>
                <a:latin typeface="arial" panose="020B0604020202020204" pitchFamily="34" charset="0"/>
              </a:rPr>
              <a:t>8</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Personen</a:t>
            </a:r>
            <a:endParaRPr lang="lt-LT" dirty="0">
              <a:latin typeface="Visuelt Pro Light" panose="020B03030402020401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24</a:t>
            </a:fld>
            <a:endParaRPr lang="lt-LT"/>
          </a:p>
        </p:txBody>
      </p:sp>
    </p:spTree>
    <p:extLst>
      <p:ext uri="{BB962C8B-B14F-4D97-AF65-F5344CB8AC3E}">
        <p14:creationId xmlns:p14="http://schemas.microsoft.com/office/powerpoint/2010/main" val="2683141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25</a:t>
            </a:fld>
            <a:endParaRPr lang="lt-LT"/>
          </a:p>
        </p:txBody>
      </p:sp>
    </p:spTree>
    <p:extLst>
      <p:ext uri="{BB962C8B-B14F-4D97-AF65-F5344CB8AC3E}">
        <p14:creationId xmlns:p14="http://schemas.microsoft.com/office/powerpoint/2010/main" val="159181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C0A6-000A-4899-91D8-EA7CA9381279}" type="slidenum">
              <a:rPr lang="lt-LT" smtClean="0"/>
              <a:t>3</a:t>
            </a:fld>
            <a:endParaRPr lang="lt-LT"/>
          </a:p>
        </p:txBody>
      </p:sp>
    </p:spTree>
    <p:extLst>
      <p:ext uri="{BB962C8B-B14F-4D97-AF65-F5344CB8AC3E}">
        <p14:creationId xmlns:p14="http://schemas.microsoft.com/office/powerpoint/2010/main" val="101977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Der SILENT ROOM gewährleistet mit ihrem speziellen Design die richtige Schalldämmung, d.h. sie blockiert sowohl den eingehenden als auch den ausgehenden Lärm. Die akustischen Innenwände verfügen über hervorragende Schalldämmungseigenschaften, die dazu beitragen, den Nachhall im Raum zu beseitigen, so dass die Nutzer eine zwanglose und angenehme Atmosphäre genießen können. Mit ihrem geringen Betriebsgeräusch sind die Ventilatoren der akustischen Kabinen so leise wie das Rauschen von Blättern. Auf diese Weise stören sie weder den Benutzer in der akustischen Kabine noch diejenigen, die draußen im Großraumbüro arbeiten.</a:t>
            </a:r>
            <a:endParaRPr lang="lt-LT"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4</a:t>
            </a:fld>
            <a:endParaRPr lang="lt-LT"/>
          </a:p>
        </p:txBody>
      </p:sp>
    </p:spTree>
    <p:extLst>
      <p:ext uri="{BB962C8B-B14F-4D97-AF65-F5344CB8AC3E}">
        <p14:creationId xmlns:p14="http://schemas.microsoft.com/office/powerpoint/2010/main" val="295281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de-DE" sz="1200" dirty="0">
                <a:effectLst/>
                <a:latin typeface="Calibri" panose="020F0502020204030204" pitchFamily="34" charset="0"/>
                <a:ea typeface="Calibri" panose="020F0502020204030204" pitchFamily="34" charset="0"/>
                <a:cs typeface="Arial" panose="020B0604020202020204" pitchFamily="34" charset="0"/>
              </a:rPr>
              <a:t>Die gepolsterten Außenwände sind außerdem so entworfen, dass sie Lärm absorbieren, was sich positiv auf die allgemeine Akustik des gesamten Bürobereichs auswirkt. Durch die einfache Installation eines SILENT ROOMS können Sie die Akustik in Ihrem gesamten Büro verbessern.</a:t>
            </a:r>
            <a:endParaRPr lang="lt-LT"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5</a:t>
            </a:fld>
            <a:endParaRPr lang="lt-LT"/>
          </a:p>
        </p:txBody>
      </p:sp>
    </p:spTree>
    <p:extLst>
      <p:ext uri="{BB962C8B-B14F-4D97-AF65-F5344CB8AC3E}">
        <p14:creationId xmlns:p14="http://schemas.microsoft.com/office/powerpoint/2010/main" val="2346323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6</a:t>
            </a:fld>
            <a:endParaRPr lang="lt-LT"/>
          </a:p>
        </p:txBody>
      </p:sp>
    </p:spTree>
    <p:extLst>
      <p:ext uri="{BB962C8B-B14F-4D97-AF65-F5344CB8AC3E}">
        <p14:creationId xmlns:p14="http://schemas.microsoft.com/office/powerpoint/2010/main" val="311190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Calibri" panose="020F0502020204030204" pitchFamily="34" charset="0"/>
                <a:ea typeface="Calibri" panose="020F0502020204030204" pitchFamily="34" charset="0"/>
                <a:cs typeface="Arial" panose="020B0604020202020204" pitchFamily="34" charset="0"/>
              </a:rPr>
              <a:t>Eine praktische, akustische SILENT ROOM S Kabine für einen einzelnen Benutzer eignet sich perfekt für private Telefongespräche oder Videoanrufe sowie für schnelle individuelle Arbeiten, die ein gewisses Maß an Konzentration erfordern. Sie können sich darauf verlassen, Ihre wichtigen Gespräche fortsetzen zu können, ohne dass Ihren Geräten die Batterie ausgeht. Für mehr Benutzerkomfort ist der Raum mit einer Steckdose ausgestattet (optional mit USB-Ports vom Typ A und C). Die akustische Kabine ist mit einem kleinen Tisch ausgestattet, auf dem Sie Ihren Laptop oder Ihr Notebook bequem abstellen können, um Ihre Gedanken und Ideen zu ordnen.</a:t>
            </a:r>
            <a:endParaRPr lang="lt-LT" b="0" dirty="0">
              <a:latin typeface="Visuelt Pro Light" panose="020B03030402020401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7</a:t>
            </a:fld>
            <a:endParaRPr lang="lt-LT"/>
          </a:p>
        </p:txBody>
      </p:sp>
    </p:spTree>
    <p:extLst>
      <p:ext uri="{BB962C8B-B14F-4D97-AF65-F5344CB8AC3E}">
        <p14:creationId xmlns:p14="http://schemas.microsoft.com/office/powerpoint/2010/main" val="1212876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SILENT ROOM M kann mit den Lounge-Stühlen kombiniert werden, deren Design die Blicke fängt, und erzeugt ein gemütliches Gefühl von Zuhause und akustisch gedämpftem Komfort. Selbst das längste Face-To-Face Meeting wird darin zu einer angenehmen Erfahrung.</a:t>
            </a:r>
            <a:endParaRPr lang="lt-LT" dirty="0"/>
          </a:p>
        </p:txBody>
      </p:sp>
      <p:sp>
        <p:nvSpPr>
          <p:cNvPr id="4" name="Slide Number Placeholder 3"/>
          <p:cNvSpPr>
            <a:spLocks noGrp="1"/>
          </p:cNvSpPr>
          <p:nvPr>
            <p:ph type="sldNum" sz="quarter" idx="5"/>
          </p:nvPr>
        </p:nvSpPr>
        <p:spPr/>
        <p:txBody>
          <a:bodyPr/>
          <a:lstStyle/>
          <a:p>
            <a:fld id="{5B50C0A6-000A-4899-91D8-EA7CA9381279}" type="slidenum">
              <a:rPr lang="lt-LT" smtClean="0"/>
              <a:t>8</a:t>
            </a:fld>
            <a:endParaRPr lang="lt-LT"/>
          </a:p>
        </p:txBody>
      </p:sp>
    </p:spTree>
    <p:extLst>
      <p:ext uri="{BB962C8B-B14F-4D97-AF65-F5344CB8AC3E}">
        <p14:creationId xmlns:p14="http://schemas.microsoft.com/office/powerpoint/2010/main" val="223883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Calibri" panose="020F0502020204030204" pitchFamily="34" charset="0"/>
                <a:ea typeface="Calibri" panose="020F0502020204030204" pitchFamily="34" charset="0"/>
                <a:cs typeface="Arial" panose="020B0604020202020204" pitchFamily="34" charset="0"/>
              </a:rPr>
              <a:t>Die akustische Kabine SILENT ROOM L verfügt über alles, was benötigt wird, um bei effizienten Teambesprechungen ein hohes Komfortniveau zu gewährleisten. Ein normaler Tisch oder ein Stehtisch mit praktischer Stromversorgung bietet problemlos Platz für vier Personen, wobei der an der Wand montierte Bildschirm und die Weitwinkel-Webcam es denjenigen ermöglichen, die aus der Ferne arbeiten, an der Besprechung teilzunehmen.</a:t>
            </a:r>
            <a:endParaRPr lang="lt-LT"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50C0A6-000A-4899-91D8-EA7CA9381279}" type="slidenum">
              <a:rPr lang="lt-LT" smtClean="0"/>
              <a:t>9</a:t>
            </a:fld>
            <a:endParaRPr lang="lt-LT"/>
          </a:p>
        </p:txBody>
      </p:sp>
    </p:spTree>
    <p:extLst>
      <p:ext uri="{BB962C8B-B14F-4D97-AF65-F5344CB8AC3E}">
        <p14:creationId xmlns:p14="http://schemas.microsoft.com/office/powerpoint/2010/main" val="1058484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CF34-579A-42DC-9BFD-E6A732F1F2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506EBEA1-9D2B-4E98-9176-112C7A5B8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B91167E9-72C9-4C55-93D0-4326465687EB}"/>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5" name="Footer Placeholder 4">
            <a:extLst>
              <a:ext uri="{FF2B5EF4-FFF2-40B4-BE49-F238E27FC236}">
                <a16:creationId xmlns:a16="http://schemas.microsoft.com/office/drawing/2014/main" id="{ADEC1BBF-AA54-4EAB-86B4-E443BF2D1B5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00FE44B4-E729-4DE3-9384-CAF475D64334}"/>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3376844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EFF3-27FA-4558-9DD4-98668D60BB5D}"/>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D71902D6-E4AA-4F60-89CB-BCC348D57B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179814FC-64E5-4C9F-A8AE-8296BE1A8CD5}"/>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5" name="Footer Placeholder 4">
            <a:extLst>
              <a:ext uri="{FF2B5EF4-FFF2-40B4-BE49-F238E27FC236}">
                <a16:creationId xmlns:a16="http://schemas.microsoft.com/office/drawing/2014/main" id="{F5A64682-3CCF-466F-BF87-8CCAAB156D2F}"/>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F2C0C3C7-3BB8-43E1-894E-E1F7DAF30CDE}"/>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105774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11BB0-E759-4C4E-B575-0BF80AEF91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42945FAA-75B4-43A7-BACD-E023C4AC4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CDE9181-4BC8-4B1E-8A74-2451F4F9A954}"/>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5" name="Footer Placeholder 4">
            <a:extLst>
              <a:ext uri="{FF2B5EF4-FFF2-40B4-BE49-F238E27FC236}">
                <a16:creationId xmlns:a16="http://schemas.microsoft.com/office/drawing/2014/main" id="{88E92F43-736F-4B2C-AA88-60B8F39763A8}"/>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56737EF-1764-405B-A21C-AEC94561F117}"/>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466804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A33F0-206C-4890-96A9-DF5FCC47A0A3}"/>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78E91F7-0400-4F17-A7E4-17B82BFC51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BEA24721-9C58-456A-9A87-00C46DE581F8}"/>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5" name="Footer Placeholder 4">
            <a:extLst>
              <a:ext uri="{FF2B5EF4-FFF2-40B4-BE49-F238E27FC236}">
                <a16:creationId xmlns:a16="http://schemas.microsoft.com/office/drawing/2014/main" id="{B53B7CDF-70B4-4880-B039-890F0278EB0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B0434E33-B21E-41EA-9036-2FC0AAD65109}"/>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46299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B345-AF25-4031-85BB-A4EDD5A4A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D9D7A9D0-0CDE-4132-BB23-7C60C55D0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0742B2-B209-47FC-BF52-6948663B5CF5}"/>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5" name="Footer Placeholder 4">
            <a:extLst>
              <a:ext uri="{FF2B5EF4-FFF2-40B4-BE49-F238E27FC236}">
                <a16:creationId xmlns:a16="http://schemas.microsoft.com/office/drawing/2014/main" id="{9D839158-0C60-49B7-BEFB-22A0CD98036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33473489-1407-45D3-9738-881F59EF0C17}"/>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787544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199C-52AC-4F91-B7C0-7939B3BCBE7A}"/>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438B2CE2-7A24-4D67-8CA7-7D2A096954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F66EB575-2722-4C5C-A7C4-58D4DDB956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BE3084A6-C5A5-4D71-B9F2-5C6126E4C528}"/>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6" name="Footer Placeholder 5">
            <a:extLst>
              <a:ext uri="{FF2B5EF4-FFF2-40B4-BE49-F238E27FC236}">
                <a16:creationId xmlns:a16="http://schemas.microsoft.com/office/drawing/2014/main" id="{0EBAB0C3-D482-4E6A-9FC0-D5F34D16D2E6}"/>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3EE48962-5569-45A6-A034-322193DACB9F}"/>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1225736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55AF-D434-46A1-AE11-DBA45B0A74C1}"/>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93A5AD97-7AD6-4626-A3B0-667322925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01E336-2A8E-421E-8ACA-A7D5B1669A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290318B4-84AF-4F2B-BA55-49C415E09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6BE254-843B-4970-90E1-E6EB29966F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66849305-E7A3-4062-A016-36ED80CB958F}"/>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8" name="Footer Placeholder 7">
            <a:extLst>
              <a:ext uri="{FF2B5EF4-FFF2-40B4-BE49-F238E27FC236}">
                <a16:creationId xmlns:a16="http://schemas.microsoft.com/office/drawing/2014/main" id="{17CF3AF3-4E76-463D-9A6A-863580B86AF8}"/>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B97D7D3B-A19F-400A-912D-E07BA7CBDA2B}"/>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230872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F9FD-0BFF-4BEA-A69F-FB806BCF0CE0}"/>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85C26102-69EE-42AC-8913-DDDE460D6329}"/>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4" name="Footer Placeholder 3">
            <a:extLst>
              <a:ext uri="{FF2B5EF4-FFF2-40B4-BE49-F238E27FC236}">
                <a16:creationId xmlns:a16="http://schemas.microsoft.com/office/drawing/2014/main" id="{B9BA5E67-F6F9-4F79-A205-2FC60E5EF5AC}"/>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57AAEDCC-9FF2-43C5-8DF3-4B8A2A1C846D}"/>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129935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64194-B88E-4E2A-82D8-8D15D7C61D12}"/>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3" name="Footer Placeholder 2">
            <a:extLst>
              <a:ext uri="{FF2B5EF4-FFF2-40B4-BE49-F238E27FC236}">
                <a16:creationId xmlns:a16="http://schemas.microsoft.com/office/drawing/2014/main" id="{C67460BD-3B27-4CEC-95EF-918A2F9D6966}"/>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DFCC31F5-64FD-4920-ADF8-6C9E1C06350C}"/>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332428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06BE-D5B6-4FB8-839A-DABAB3A24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C79B0E1E-28FB-4308-B979-FB97655DF3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55693111-EC0A-4C48-8E8F-AF5AF4D5D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9B242-3AB0-40F9-8547-58744746EF2E}"/>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6" name="Footer Placeholder 5">
            <a:extLst>
              <a:ext uri="{FF2B5EF4-FFF2-40B4-BE49-F238E27FC236}">
                <a16:creationId xmlns:a16="http://schemas.microsoft.com/office/drawing/2014/main" id="{BEFAFC8A-D09D-4311-A08E-DF15CFE7659F}"/>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820DE535-7103-414C-94DB-8FCF7926D22D}"/>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405528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6804-1D63-453E-AAE4-528CB51C9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F408AC58-9762-4953-B15D-786595225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0065A4B6-D413-4636-AC3C-0B2ADAE1E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3D128-00B5-4FBC-ACB9-2CB6BFCDFF47}"/>
              </a:ext>
            </a:extLst>
          </p:cNvPr>
          <p:cNvSpPr>
            <a:spLocks noGrp="1"/>
          </p:cNvSpPr>
          <p:nvPr>
            <p:ph type="dt" sz="half" idx="10"/>
          </p:nvPr>
        </p:nvSpPr>
        <p:spPr/>
        <p:txBody>
          <a:bodyPr/>
          <a:lstStyle/>
          <a:p>
            <a:fld id="{32AD6BBE-9B25-4BE6-8396-6AE00E254EC9}" type="datetimeFigureOut">
              <a:rPr lang="lt-LT" smtClean="0"/>
              <a:t>2023-12-20</a:t>
            </a:fld>
            <a:endParaRPr lang="lt-LT"/>
          </a:p>
        </p:txBody>
      </p:sp>
      <p:sp>
        <p:nvSpPr>
          <p:cNvPr id="6" name="Footer Placeholder 5">
            <a:extLst>
              <a:ext uri="{FF2B5EF4-FFF2-40B4-BE49-F238E27FC236}">
                <a16:creationId xmlns:a16="http://schemas.microsoft.com/office/drawing/2014/main" id="{1B4EAB36-C493-4A65-A209-6E3A2EB5CC41}"/>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774522A4-E2D9-4164-800B-4CE3FE178F91}"/>
              </a:ext>
            </a:extLst>
          </p:cNvPr>
          <p:cNvSpPr>
            <a:spLocks noGrp="1"/>
          </p:cNvSpPr>
          <p:nvPr>
            <p:ph type="sldNum" sz="quarter" idx="12"/>
          </p:nvPr>
        </p:nvSpPr>
        <p:spPr/>
        <p:txBody>
          <a:bodyPr/>
          <a:lstStyle/>
          <a:p>
            <a:fld id="{22FCF72C-5BB3-4A93-8F2B-A07AC15A7882}" type="slidenum">
              <a:rPr lang="lt-LT" smtClean="0"/>
              <a:t>‹Nr.›</a:t>
            </a:fld>
            <a:endParaRPr lang="lt-LT"/>
          </a:p>
        </p:txBody>
      </p:sp>
    </p:spTree>
    <p:extLst>
      <p:ext uri="{BB962C8B-B14F-4D97-AF65-F5344CB8AC3E}">
        <p14:creationId xmlns:p14="http://schemas.microsoft.com/office/powerpoint/2010/main" val="293540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32447F-7F49-410F-A120-7203233EC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B987BDC9-5DBB-4F42-8459-16C3FC2522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0387DB0C-F2A5-4CA5-B2C3-551AEE831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D6BBE-9B25-4BE6-8396-6AE00E254EC9}" type="datetimeFigureOut">
              <a:rPr lang="lt-LT" smtClean="0"/>
              <a:t>2023-12-20</a:t>
            </a:fld>
            <a:endParaRPr lang="lt-LT"/>
          </a:p>
        </p:txBody>
      </p:sp>
      <p:sp>
        <p:nvSpPr>
          <p:cNvPr id="5" name="Footer Placeholder 4">
            <a:extLst>
              <a:ext uri="{FF2B5EF4-FFF2-40B4-BE49-F238E27FC236}">
                <a16:creationId xmlns:a16="http://schemas.microsoft.com/office/drawing/2014/main" id="{4BE05F06-F6C8-40E9-985F-1D9130FB9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A0E7ACD3-029C-49D5-A84A-7DE8C4AA7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CF72C-5BB3-4A93-8F2B-A07AC15A7882}" type="slidenum">
              <a:rPr lang="lt-LT" smtClean="0"/>
              <a:t>‹Nr.›</a:t>
            </a:fld>
            <a:endParaRPr lang="lt-LT"/>
          </a:p>
        </p:txBody>
      </p:sp>
    </p:spTree>
    <p:extLst>
      <p:ext uri="{BB962C8B-B14F-4D97-AF65-F5344CB8AC3E}">
        <p14:creationId xmlns:p14="http://schemas.microsoft.com/office/powerpoint/2010/main" val="3339920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88C2D-FF30-4AE1-BCAE-A3A30A127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6"/>
            <a:ext cx="12192000" cy="6868732"/>
          </a:xfrm>
          <a:prstGeom prst="rect">
            <a:avLst/>
          </a:prstGeom>
        </p:spPr>
      </p:pic>
      <p:sp>
        <p:nvSpPr>
          <p:cNvPr id="2" name="TextBox 1">
            <a:extLst>
              <a:ext uri="{FF2B5EF4-FFF2-40B4-BE49-F238E27FC236}">
                <a16:creationId xmlns:a16="http://schemas.microsoft.com/office/drawing/2014/main" id="{0EF1906C-EE39-4ED3-8A89-C0F356F283E8}"/>
              </a:ext>
            </a:extLst>
          </p:cNvPr>
          <p:cNvSpPr txBox="1"/>
          <p:nvPr/>
        </p:nvSpPr>
        <p:spPr>
          <a:xfrm>
            <a:off x="2067493" y="3755073"/>
            <a:ext cx="8057014" cy="646331"/>
          </a:xfrm>
          <a:prstGeom prst="rect">
            <a:avLst/>
          </a:prstGeom>
          <a:noFill/>
        </p:spPr>
        <p:txBody>
          <a:bodyPr wrap="square" rtlCol="0">
            <a:spAutoFit/>
          </a:bodyPr>
          <a:lstStyle/>
          <a:p>
            <a:pPr algn="ctr"/>
            <a:r>
              <a:rPr lang="de-DE" sz="3600" dirty="0">
                <a:solidFill>
                  <a:schemeClr val="bg1"/>
                </a:solidFill>
                <a:latin typeface="Visuelt Pro Light" panose="020B0303040202040104" pitchFamily="34" charset="0"/>
                <a:ea typeface="Roboto Light" panose="02000000000000000000" pitchFamily="2" charset="0"/>
              </a:rPr>
              <a:t>Ihre Komfortzone. Kommen Sie herein!</a:t>
            </a:r>
          </a:p>
        </p:txBody>
      </p:sp>
      <p:sp>
        <p:nvSpPr>
          <p:cNvPr id="4" name="Rectangle 3">
            <a:extLst>
              <a:ext uri="{FF2B5EF4-FFF2-40B4-BE49-F238E27FC236}">
                <a16:creationId xmlns:a16="http://schemas.microsoft.com/office/drawing/2014/main" id="{301A59B3-CF58-4076-B4E4-7D77AA06D385}"/>
              </a:ext>
            </a:extLst>
          </p:cNvPr>
          <p:cNvSpPr/>
          <p:nvPr/>
        </p:nvSpPr>
        <p:spPr>
          <a:xfrm>
            <a:off x="1" y="2011951"/>
            <a:ext cx="12192000" cy="1862048"/>
          </a:xfrm>
          <a:prstGeom prst="rect">
            <a:avLst/>
          </a:prstGeom>
        </p:spPr>
        <p:txBody>
          <a:bodyPr wrap="square">
            <a:spAutoFit/>
          </a:bodyPr>
          <a:lstStyle/>
          <a:p>
            <a:pPr algn="ctr"/>
            <a:r>
              <a:rPr lang="lt-LT" sz="11500" dirty="0">
                <a:solidFill>
                  <a:schemeClr val="bg1"/>
                </a:solidFill>
                <a:latin typeface="Visuelt Pro Light" panose="020B0303040202040104" pitchFamily="34" charset="0"/>
                <a:ea typeface="Roboto Light" panose="02000000000000000000" pitchFamily="2" charset="0"/>
              </a:rPr>
              <a:t>SILENT ROOM</a:t>
            </a:r>
            <a:endParaRPr lang="en-GB" sz="11500" dirty="0">
              <a:solidFill>
                <a:schemeClr val="bg1"/>
              </a:solidFill>
              <a:latin typeface="Visuelt Pro Light" panose="020B0303040202040104" pitchFamily="34" charset="0"/>
              <a:ea typeface="Roboto Light" panose="02000000000000000000" pitchFamily="2" charset="0"/>
            </a:endParaRPr>
          </a:p>
        </p:txBody>
      </p:sp>
      <p:pic>
        <p:nvPicPr>
          <p:cNvPr id="7" name="Grafik 6" descr="Ein Bild, das Schrift, Text, Grafiken, Logo enthält.&#10;&#10;Automatisch generierte Beschreibung">
            <a:extLst>
              <a:ext uri="{FF2B5EF4-FFF2-40B4-BE49-F238E27FC236}">
                <a16:creationId xmlns:a16="http://schemas.microsoft.com/office/drawing/2014/main" id="{E3EFBB21-9535-7D43-FEDC-FC7FF0FC5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527" y="6144526"/>
            <a:ext cx="1052945" cy="512433"/>
          </a:xfrm>
          <a:prstGeom prst="rect">
            <a:avLst/>
          </a:prstGeom>
        </p:spPr>
      </p:pic>
    </p:spTree>
    <p:extLst>
      <p:ext uri="{BB962C8B-B14F-4D97-AF65-F5344CB8AC3E}">
        <p14:creationId xmlns:p14="http://schemas.microsoft.com/office/powerpoint/2010/main" val="23362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B132E1-E1ED-BF46-FC8D-B4841DF47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238" cy="6858000"/>
          </a:xfrm>
          <a:prstGeom prst="rect">
            <a:avLst/>
          </a:prstGeom>
        </p:spPr>
      </p:pic>
      <p:sp>
        <p:nvSpPr>
          <p:cNvPr id="4" name="TextBox 3">
            <a:extLst>
              <a:ext uri="{FF2B5EF4-FFF2-40B4-BE49-F238E27FC236}">
                <a16:creationId xmlns:a16="http://schemas.microsoft.com/office/drawing/2014/main" id="{C4364E76-D6BD-2BAF-BD44-19BE47D16CB3}"/>
              </a:ext>
            </a:extLst>
          </p:cNvPr>
          <p:cNvSpPr txBox="1"/>
          <p:nvPr/>
        </p:nvSpPr>
        <p:spPr>
          <a:xfrm>
            <a:off x="2201105" y="1401228"/>
            <a:ext cx="6913712" cy="1200329"/>
          </a:xfrm>
          <a:prstGeom prst="rect">
            <a:avLst/>
          </a:prstGeom>
          <a:noFill/>
        </p:spPr>
        <p:txBody>
          <a:bodyPr wrap="square" rtlCol="0">
            <a:spAutoFit/>
          </a:bodyPr>
          <a:lstStyle/>
          <a:p>
            <a:r>
              <a:rPr lang="de-DE" sz="3600">
                <a:latin typeface="Visuelt Pro Light" panose="020B0303040202040104" pitchFamily="34" charset="0"/>
                <a:ea typeface="Roboto Light" panose="02000000000000000000" pitchFamily="2" charset="0"/>
              </a:rPr>
              <a:t>Ein geräumiger Raum für tägliche formelle und zwanglose Treffen</a:t>
            </a:r>
            <a:endParaRPr lang="en-US" sz="36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2548749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03A202-2B8B-68C7-B82F-8DC783EAE343}"/>
              </a:ext>
            </a:extLst>
          </p:cNvPr>
          <p:cNvPicPr>
            <a:picLocks noChangeAspect="1"/>
          </p:cNvPicPr>
          <p:nvPr/>
        </p:nvPicPr>
        <p:blipFill rotWithShape="1">
          <a:blip r:embed="rId3">
            <a:extLst>
              <a:ext uri="{28A0092B-C50C-407E-A947-70E740481C1C}">
                <a14:useLocalDpi xmlns:a14="http://schemas.microsoft.com/office/drawing/2010/main" val="0"/>
              </a:ext>
            </a:extLst>
          </a:blip>
          <a:srcRect l="5423"/>
          <a:stretch/>
        </p:blipFill>
        <p:spPr>
          <a:xfrm>
            <a:off x="0" y="-1"/>
            <a:ext cx="8089899" cy="4811514"/>
          </a:xfrm>
          <a:prstGeom prst="rect">
            <a:avLst/>
          </a:prstGeom>
        </p:spPr>
      </p:pic>
      <p:pic>
        <p:nvPicPr>
          <p:cNvPr id="8" name="Picture 7">
            <a:extLst>
              <a:ext uri="{FF2B5EF4-FFF2-40B4-BE49-F238E27FC236}">
                <a16:creationId xmlns:a16="http://schemas.microsoft.com/office/drawing/2014/main" id="{3D93F1D4-BDB8-34CA-4E3E-192B1AEA16EE}"/>
              </a:ext>
            </a:extLst>
          </p:cNvPr>
          <p:cNvPicPr>
            <a:picLocks noChangeAspect="1"/>
          </p:cNvPicPr>
          <p:nvPr/>
        </p:nvPicPr>
        <p:blipFill rotWithShape="1">
          <a:blip r:embed="rId4">
            <a:extLst>
              <a:ext uri="{28A0092B-C50C-407E-A947-70E740481C1C}">
                <a14:useLocalDpi xmlns:a14="http://schemas.microsoft.com/office/drawing/2010/main" val="0"/>
              </a:ext>
            </a:extLst>
          </a:blip>
          <a:srcRect t="2151" r="24134"/>
          <a:stretch/>
        </p:blipFill>
        <p:spPr>
          <a:xfrm>
            <a:off x="3035799" y="0"/>
            <a:ext cx="9156202" cy="6642706"/>
          </a:xfrm>
          <a:prstGeom prst="rect">
            <a:avLst/>
          </a:prstGeom>
        </p:spPr>
      </p:pic>
      <p:sp>
        <p:nvSpPr>
          <p:cNvPr id="4" name="TextBox 3">
            <a:extLst>
              <a:ext uri="{FF2B5EF4-FFF2-40B4-BE49-F238E27FC236}">
                <a16:creationId xmlns:a16="http://schemas.microsoft.com/office/drawing/2014/main" id="{D2ADE651-28EB-440F-B265-EAE662D20A2D}"/>
              </a:ext>
            </a:extLst>
          </p:cNvPr>
          <p:cNvSpPr txBox="1"/>
          <p:nvPr/>
        </p:nvSpPr>
        <p:spPr>
          <a:xfrm>
            <a:off x="657030" y="3926616"/>
            <a:ext cx="2874264" cy="1200329"/>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Praktisches Eintreten</a:t>
            </a:r>
          </a:p>
        </p:txBody>
      </p:sp>
      <p:cxnSp>
        <p:nvCxnSpPr>
          <p:cNvPr id="3" name="Straight Connector 2">
            <a:extLst>
              <a:ext uri="{FF2B5EF4-FFF2-40B4-BE49-F238E27FC236}">
                <a16:creationId xmlns:a16="http://schemas.microsoft.com/office/drawing/2014/main" id="{77FCF873-F03F-428E-B99C-115D5A2709FF}"/>
              </a:ext>
            </a:extLst>
          </p:cNvPr>
          <p:cNvCxnSpPr>
            <a:cxnSpLocks/>
          </p:cNvCxnSpPr>
          <p:nvPr/>
        </p:nvCxnSpPr>
        <p:spPr>
          <a:xfrm>
            <a:off x="971550" y="5729283"/>
            <a:ext cx="70199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id="{544F50F0-BB9A-4380-80C2-B7A13C809896}"/>
              </a:ext>
            </a:extLst>
          </p:cNvPr>
          <p:cNvSpPr/>
          <p:nvPr/>
        </p:nvSpPr>
        <p:spPr>
          <a:xfrm rot="10800000">
            <a:off x="790575" y="5424485"/>
            <a:ext cx="361950" cy="30479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11802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5" y="2256304"/>
            <a:ext cx="6826009" cy="1938992"/>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BELÜFTUNG UND BELEUCHTUNG</a:t>
            </a:r>
          </a:p>
        </p:txBody>
      </p:sp>
    </p:spTree>
    <p:extLst>
      <p:ext uri="{BB962C8B-B14F-4D97-AF65-F5344CB8AC3E}">
        <p14:creationId xmlns:p14="http://schemas.microsoft.com/office/powerpoint/2010/main" val="82246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131034C-1C7B-459B-91A2-BD85EEA4D008}"/>
              </a:ext>
            </a:extLst>
          </p:cNvPr>
          <p:cNvPicPr>
            <a:picLocks noChangeAspect="1"/>
          </p:cNvPicPr>
          <p:nvPr/>
        </p:nvPicPr>
        <p:blipFill rotWithShape="1">
          <a:blip r:embed="rId3">
            <a:extLst>
              <a:ext uri="{28A0092B-C50C-407E-A947-70E740481C1C}">
                <a14:useLocalDpi xmlns:a14="http://schemas.microsoft.com/office/drawing/2010/main" val="0"/>
              </a:ext>
            </a:extLst>
          </a:blip>
          <a:srcRect l="21511" t="9375" r="23338" b="88"/>
          <a:stretch/>
        </p:blipFill>
        <p:spPr>
          <a:xfrm>
            <a:off x="5022167" y="330200"/>
            <a:ext cx="6449108" cy="6527800"/>
          </a:xfrm>
          <a:prstGeom prst="rect">
            <a:avLst/>
          </a:prstGeom>
        </p:spPr>
      </p:pic>
      <p:sp>
        <p:nvSpPr>
          <p:cNvPr id="7" name="TextBox 6">
            <a:extLst>
              <a:ext uri="{FF2B5EF4-FFF2-40B4-BE49-F238E27FC236}">
                <a16:creationId xmlns:a16="http://schemas.microsoft.com/office/drawing/2014/main" id="{4D7F48C1-EDE8-4FAE-B968-071476C99B3F}"/>
              </a:ext>
            </a:extLst>
          </p:cNvPr>
          <p:cNvSpPr txBox="1"/>
          <p:nvPr/>
        </p:nvSpPr>
        <p:spPr>
          <a:xfrm>
            <a:off x="584288" y="6117680"/>
            <a:ext cx="2876373" cy="338554"/>
          </a:xfrm>
          <a:prstGeom prst="rect">
            <a:avLst/>
          </a:prstGeom>
          <a:noFill/>
        </p:spPr>
        <p:txBody>
          <a:bodyPr wrap="square" rtlCol="0">
            <a:spAutoFit/>
          </a:bodyPr>
          <a:lstStyle/>
          <a:p>
            <a:r>
              <a:rPr lang="lt-LT" sz="1600" dirty="0">
                <a:latin typeface="Visuelt Pro Light" panose="020B0303040202040104" pitchFamily="34" charset="0"/>
                <a:ea typeface="Roboto Light" panose="02000000000000000000" pitchFamily="2" charset="0"/>
              </a:rPr>
              <a:t>Luftabzug</a:t>
            </a:r>
          </a:p>
        </p:txBody>
      </p:sp>
      <p:sp>
        <p:nvSpPr>
          <p:cNvPr id="9" name="TextBox 8">
            <a:extLst>
              <a:ext uri="{FF2B5EF4-FFF2-40B4-BE49-F238E27FC236}">
                <a16:creationId xmlns:a16="http://schemas.microsoft.com/office/drawing/2014/main" id="{43C20EA3-5061-41A4-A83B-E3D0ED9D3304}"/>
              </a:ext>
            </a:extLst>
          </p:cNvPr>
          <p:cNvSpPr txBox="1"/>
          <p:nvPr/>
        </p:nvSpPr>
        <p:spPr>
          <a:xfrm>
            <a:off x="720000" y="720000"/>
            <a:ext cx="2621512" cy="1200329"/>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Effiziente Belüftung</a:t>
            </a:r>
          </a:p>
        </p:txBody>
      </p:sp>
      <p:pic>
        <p:nvPicPr>
          <p:cNvPr id="10" name="Picture 9">
            <a:extLst>
              <a:ext uri="{FF2B5EF4-FFF2-40B4-BE49-F238E27FC236}">
                <a16:creationId xmlns:a16="http://schemas.microsoft.com/office/drawing/2014/main" id="{900B38AB-63A8-48F9-9685-1C98A7765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24" y="4657635"/>
            <a:ext cx="2463799" cy="1385887"/>
          </a:xfrm>
          <a:prstGeom prst="rect">
            <a:avLst/>
          </a:prstGeom>
        </p:spPr>
      </p:pic>
      <p:pic>
        <p:nvPicPr>
          <p:cNvPr id="12" name="Picture 11">
            <a:extLst>
              <a:ext uri="{FF2B5EF4-FFF2-40B4-BE49-F238E27FC236}">
                <a16:creationId xmlns:a16="http://schemas.microsoft.com/office/drawing/2014/main" id="{95D98D77-1553-4B35-8E43-2B32AE325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725" y="2695627"/>
            <a:ext cx="2463798" cy="1385887"/>
          </a:xfrm>
          <a:prstGeom prst="rect">
            <a:avLst/>
          </a:prstGeom>
        </p:spPr>
      </p:pic>
      <p:sp>
        <p:nvSpPr>
          <p:cNvPr id="2" name="TextBox 1">
            <a:extLst>
              <a:ext uri="{FF2B5EF4-FFF2-40B4-BE49-F238E27FC236}">
                <a16:creationId xmlns:a16="http://schemas.microsoft.com/office/drawing/2014/main" id="{373AF0AC-BF88-E927-202D-D5775806F728}"/>
              </a:ext>
            </a:extLst>
          </p:cNvPr>
          <p:cNvSpPr txBox="1"/>
          <p:nvPr/>
        </p:nvSpPr>
        <p:spPr>
          <a:xfrm>
            <a:off x="563967" y="4132314"/>
            <a:ext cx="1102272" cy="338554"/>
          </a:xfrm>
          <a:prstGeom prst="rect">
            <a:avLst/>
          </a:prstGeom>
          <a:noFill/>
        </p:spPr>
        <p:txBody>
          <a:bodyPr wrap="square" rtlCol="0">
            <a:spAutoFit/>
          </a:bodyPr>
          <a:lstStyle/>
          <a:p>
            <a:pPr algn="r"/>
            <a:r>
              <a:rPr lang="lt-LT" sz="1600" dirty="0">
                <a:latin typeface="Visuelt Pro Light" panose="020B0303040202040104" pitchFamily="34" charset="0"/>
                <a:ea typeface="Roboto Light" panose="02000000000000000000" pitchFamily="2" charset="0"/>
              </a:rPr>
              <a:t>Luftzufuhr</a:t>
            </a:r>
          </a:p>
        </p:txBody>
      </p:sp>
    </p:spTree>
    <p:extLst>
      <p:ext uri="{BB962C8B-B14F-4D97-AF65-F5344CB8AC3E}">
        <p14:creationId xmlns:p14="http://schemas.microsoft.com/office/powerpoint/2010/main" val="2637879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10CAC-6FD6-F1FE-EB80-750E672A0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0DD76C8-3567-4E48-8B8E-B5B084E5206D}"/>
              </a:ext>
            </a:extLst>
          </p:cNvPr>
          <p:cNvSpPr txBox="1"/>
          <p:nvPr/>
        </p:nvSpPr>
        <p:spPr>
          <a:xfrm>
            <a:off x="7497834" y="838110"/>
            <a:ext cx="3798816" cy="1200329"/>
          </a:xfrm>
          <a:prstGeom prst="rect">
            <a:avLst/>
          </a:prstGeom>
          <a:noFill/>
        </p:spPr>
        <p:txBody>
          <a:bodyPr wrap="square" rtlCol="0">
            <a:spAutoFit/>
          </a:bodyPr>
          <a:lstStyle/>
          <a:p>
            <a:pPr algn="r"/>
            <a:r>
              <a:rPr lang="lt-LT" sz="3600" dirty="0">
                <a:solidFill>
                  <a:schemeClr val="bg1"/>
                </a:solidFill>
                <a:latin typeface="Visuelt Pro Light" panose="020B0303040202040104" pitchFamily="34" charset="0"/>
                <a:ea typeface="Roboto Light" panose="02000000000000000000" pitchFamily="2" charset="0"/>
              </a:rPr>
              <a:t>Warme</a:t>
            </a:r>
          </a:p>
          <a:p>
            <a:pPr algn="r"/>
            <a:r>
              <a:rPr lang="lt-LT" sz="3600" dirty="0">
                <a:solidFill>
                  <a:schemeClr val="bg1"/>
                </a:solidFill>
                <a:latin typeface="Visuelt Pro Light" panose="020B0303040202040104" pitchFamily="34" charset="0"/>
                <a:ea typeface="Roboto Light" panose="02000000000000000000" pitchFamily="2" charset="0"/>
              </a:rPr>
              <a:t>LED-Beleuchtung</a:t>
            </a:r>
          </a:p>
        </p:txBody>
      </p:sp>
      <p:pic>
        <p:nvPicPr>
          <p:cNvPr id="4" name="Picture 3">
            <a:extLst>
              <a:ext uri="{FF2B5EF4-FFF2-40B4-BE49-F238E27FC236}">
                <a16:creationId xmlns:a16="http://schemas.microsoft.com/office/drawing/2014/main" id="{74BD334F-42BB-5ED9-9AE1-71B1EF45CCA4}"/>
              </a:ext>
            </a:extLst>
          </p:cNvPr>
          <p:cNvPicPr>
            <a:picLocks noChangeAspect="1"/>
          </p:cNvPicPr>
          <p:nvPr/>
        </p:nvPicPr>
        <p:blipFill rotWithShape="1">
          <a:blip r:embed="rId4">
            <a:extLst>
              <a:ext uri="{28A0092B-C50C-407E-A947-70E740481C1C}">
                <a14:useLocalDpi xmlns:a14="http://schemas.microsoft.com/office/drawing/2010/main" val="0"/>
              </a:ext>
            </a:extLst>
          </a:blip>
          <a:srcRect l="19432" r="25363" b="7317"/>
          <a:stretch/>
        </p:blipFill>
        <p:spPr>
          <a:xfrm>
            <a:off x="0" y="287211"/>
            <a:ext cx="6957391" cy="6570790"/>
          </a:xfrm>
          <a:prstGeom prst="rect">
            <a:avLst/>
          </a:prstGeom>
        </p:spPr>
      </p:pic>
    </p:spTree>
    <p:extLst>
      <p:ext uri="{BB962C8B-B14F-4D97-AF65-F5344CB8AC3E}">
        <p14:creationId xmlns:p14="http://schemas.microsoft.com/office/powerpoint/2010/main" val="3553657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6862C-9E12-497F-A2AD-8A7E1F558C6C}"/>
              </a:ext>
            </a:extLst>
          </p:cNvPr>
          <p:cNvSpPr txBox="1"/>
          <p:nvPr/>
        </p:nvSpPr>
        <p:spPr>
          <a:xfrm>
            <a:off x="612995" y="394085"/>
            <a:ext cx="6733423" cy="646331"/>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Automatischer Betrieb</a:t>
            </a:r>
          </a:p>
        </p:txBody>
      </p:sp>
      <p:pic>
        <p:nvPicPr>
          <p:cNvPr id="4" name="Picture 3">
            <a:extLst>
              <a:ext uri="{FF2B5EF4-FFF2-40B4-BE49-F238E27FC236}">
                <a16:creationId xmlns:a16="http://schemas.microsoft.com/office/drawing/2014/main" id="{FEF04AB2-59F4-4374-3097-1682833DFC48}"/>
              </a:ext>
            </a:extLst>
          </p:cNvPr>
          <p:cNvPicPr>
            <a:picLocks noChangeAspect="1"/>
          </p:cNvPicPr>
          <p:nvPr/>
        </p:nvPicPr>
        <p:blipFill rotWithShape="1">
          <a:blip r:embed="rId3">
            <a:extLst>
              <a:ext uri="{28A0092B-C50C-407E-A947-70E740481C1C}">
                <a14:useLocalDpi xmlns:a14="http://schemas.microsoft.com/office/drawing/2010/main" val="0"/>
              </a:ext>
            </a:extLst>
          </a:blip>
          <a:srcRect l="-139" t="9424" r="139" b="4621"/>
          <a:stretch/>
        </p:blipFill>
        <p:spPr>
          <a:xfrm>
            <a:off x="0" y="1127965"/>
            <a:ext cx="12192000" cy="5894732"/>
          </a:xfrm>
          <a:prstGeom prst="rect">
            <a:avLst/>
          </a:prstGeom>
        </p:spPr>
      </p:pic>
    </p:spTree>
    <p:extLst>
      <p:ext uri="{BB962C8B-B14F-4D97-AF65-F5344CB8AC3E}">
        <p14:creationId xmlns:p14="http://schemas.microsoft.com/office/powerpoint/2010/main" val="1848628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5" y="2312748"/>
            <a:ext cx="7070605" cy="1938992"/>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DESIGN UND PERSONALISIERUNG </a:t>
            </a:r>
          </a:p>
        </p:txBody>
      </p:sp>
    </p:spTree>
    <p:extLst>
      <p:ext uri="{BB962C8B-B14F-4D97-AF65-F5344CB8AC3E}">
        <p14:creationId xmlns:p14="http://schemas.microsoft.com/office/powerpoint/2010/main" val="118064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77CF9-FB58-460E-8510-4744A1586D8A}"/>
              </a:ext>
            </a:extLst>
          </p:cNvPr>
          <p:cNvPicPr>
            <a:picLocks noChangeAspect="1"/>
          </p:cNvPicPr>
          <p:nvPr/>
        </p:nvPicPr>
        <p:blipFill rotWithShape="1">
          <a:blip r:embed="rId3">
            <a:extLst>
              <a:ext uri="{28A0092B-C50C-407E-A947-70E740481C1C}">
                <a14:useLocalDpi xmlns:a14="http://schemas.microsoft.com/office/drawing/2010/main" val="0"/>
              </a:ext>
            </a:extLst>
          </a:blip>
          <a:srcRect t="735"/>
          <a:stretch/>
        </p:blipFill>
        <p:spPr>
          <a:xfrm>
            <a:off x="374" y="0"/>
            <a:ext cx="12192000" cy="6858000"/>
          </a:xfrm>
          <a:prstGeom prst="rect">
            <a:avLst/>
          </a:prstGeom>
        </p:spPr>
      </p:pic>
      <p:sp>
        <p:nvSpPr>
          <p:cNvPr id="2" name="TextBox 1">
            <a:extLst>
              <a:ext uri="{FF2B5EF4-FFF2-40B4-BE49-F238E27FC236}">
                <a16:creationId xmlns:a16="http://schemas.microsoft.com/office/drawing/2014/main" id="{957BCE45-E2FD-443D-8D78-1843058E51B9}"/>
              </a:ext>
            </a:extLst>
          </p:cNvPr>
          <p:cNvSpPr txBox="1"/>
          <p:nvPr/>
        </p:nvSpPr>
        <p:spPr>
          <a:xfrm>
            <a:off x="7979045" y="6059447"/>
            <a:ext cx="5294829" cy="643423"/>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Farbkombinationen</a:t>
            </a:r>
          </a:p>
        </p:txBody>
      </p:sp>
    </p:spTree>
    <p:extLst>
      <p:ext uri="{BB962C8B-B14F-4D97-AF65-F5344CB8AC3E}">
        <p14:creationId xmlns:p14="http://schemas.microsoft.com/office/powerpoint/2010/main" val="2301880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5BB91F-5746-FAEE-615A-D46ADB2CF257}"/>
              </a:ext>
            </a:extLst>
          </p:cNvPr>
          <p:cNvPicPr>
            <a:picLocks noChangeAspect="1"/>
          </p:cNvPicPr>
          <p:nvPr/>
        </p:nvPicPr>
        <p:blipFill rotWithShape="1">
          <a:blip r:embed="rId3">
            <a:extLst>
              <a:ext uri="{28A0092B-C50C-407E-A947-70E740481C1C}">
                <a14:useLocalDpi xmlns:a14="http://schemas.microsoft.com/office/drawing/2010/main" val="0"/>
              </a:ext>
            </a:extLst>
          </a:blip>
          <a:srcRect l="923" t="2917" r="6570" b="-2917"/>
          <a:stretch/>
        </p:blipFill>
        <p:spPr>
          <a:xfrm>
            <a:off x="1535288" y="378000"/>
            <a:ext cx="10656711" cy="6480000"/>
          </a:xfrm>
          <a:prstGeom prst="rect">
            <a:avLst/>
          </a:prstGeom>
        </p:spPr>
      </p:pic>
      <p:sp>
        <p:nvSpPr>
          <p:cNvPr id="2" name="TextBox 1">
            <a:extLst>
              <a:ext uri="{FF2B5EF4-FFF2-40B4-BE49-F238E27FC236}">
                <a16:creationId xmlns:a16="http://schemas.microsoft.com/office/drawing/2014/main" id="{A2292670-7D2E-4D84-B7CD-88691C46E73E}"/>
              </a:ext>
            </a:extLst>
          </p:cNvPr>
          <p:cNvSpPr txBox="1"/>
          <p:nvPr/>
        </p:nvSpPr>
        <p:spPr>
          <a:xfrm>
            <a:off x="276649" y="206766"/>
            <a:ext cx="4204380" cy="1200329"/>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Maximale Funktionalität</a:t>
            </a:r>
          </a:p>
        </p:txBody>
      </p:sp>
      <p:sp>
        <p:nvSpPr>
          <p:cNvPr id="7" name="TextBox 6">
            <a:extLst>
              <a:ext uri="{FF2B5EF4-FFF2-40B4-BE49-F238E27FC236}">
                <a16:creationId xmlns:a16="http://schemas.microsoft.com/office/drawing/2014/main" id="{B43CB4BC-32AF-2194-668F-A3CED29E90F8}"/>
              </a:ext>
            </a:extLst>
          </p:cNvPr>
          <p:cNvSpPr txBox="1"/>
          <p:nvPr/>
        </p:nvSpPr>
        <p:spPr>
          <a:xfrm>
            <a:off x="836711" y="5385503"/>
            <a:ext cx="1879600" cy="307777"/>
          </a:xfrm>
          <a:prstGeom prst="rect">
            <a:avLst/>
          </a:prstGeom>
          <a:noFill/>
        </p:spPr>
        <p:txBody>
          <a:bodyPr wrap="square" rtlCol="0">
            <a:spAutoFit/>
          </a:bodyPr>
          <a:lstStyle/>
          <a:p>
            <a:r>
              <a:rPr lang="en-US" sz="1400" dirty="0">
                <a:latin typeface="Visuelt Pro Light" panose="020B0303040202040104" pitchFamily="34" charset="0"/>
                <a:ea typeface="Roboto Light" panose="02000000000000000000" pitchFamily="2" charset="0"/>
              </a:rPr>
              <a:t>- </a:t>
            </a:r>
            <a:r>
              <a:rPr lang="en-US" sz="1400" dirty="0" err="1">
                <a:latin typeface="Visuelt Pro Light" panose="020B0303040202040104" pitchFamily="34" charset="0"/>
                <a:ea typeface="Roboto Light" panose="02000000000000000000" pitchFamily="2" charset="0"/>
              </a:rPr>
              <a:t>arbeitsbereich</a:t>
            </a:r>
            <a:endParaRPr lang="en-US" sz="1400" dirty="0">
              <a:latin typeface="Visuelt Pro Light" panose="020B0303040202040104" pitchFamily="34" charset="0"/>
              <a:ea typeface="Roboto Light" panose="02000000000000000000" pitchFamily="2" charset="0"/>
            </a:endParaRPr>
          </a:p>
        </p:txBody>
      </p:sp>
      <p:sp>
        <p:nvSpPr>
          <p:cNvPr id="8" name="Rectangle 7">
            <a:extLst>
              <a:ext uri="{FF2B5EF4-FFF2-40B4-BE49-F238E27FC236}">
                <a16:creationId xmlns:a16="http://schemas.microsoft.com/office/drawing/2014/main" id="{BBB88AA4-E672-3853-1ECA-4A13D945E97B}"/>
              </a:ext>
            </a:extLst>
          </p:cNvPr>
          <p:cNvSpPr/>
          <p:nvPr/>
        </p:nvSpPr>
        <p:spPr>
          <a:xfrm>
            <a:off x="446288" y="5457565"/>
            <a:ext cx="420624" cy="182880"/>
          </a:xfrm>
          <a:prstGeom prst="rect">
            <a:avLst/>
          </a:prstGeom>
          <a:solidFill>
            <a:srgbClr val="C9E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TextBox 9">
            <a:extLst>
              <a:ext uri="{FF2B5EF4-FFF2-40B4-BE49-F238E27FC236}">
                <a16:creationId xmlns:a16="http://schemas.microsoft.com/office/drawing/2014/main" id="{C3ADFC28-8444-1FF2-680D-FFBCA1347079}"/>
              </a:ext>
            </a:extLst>
          </p:cNvPr>
          <p:cNvSpPr txBox="1"/>
          <p:nvPr/>
        </p:nvSpPr>
        <p:spPr>
          <a:xfrm>
            <a:off x="836711" y="5640445"/>
            <a:ext cx="2688905" cy="307777"/>
          </a:xfrm>
          <a:prstGeom prst="rect">
            <a:avLst/>
          </a:prstGeom>
          <a:noFill/>
        </p:spPr>
        <p:txBody>
          <a:bodyPr wrap="square" rtlCol="0">
            <a:spAutoFit/>
          </a:bodyPr>
          <a:lstStyle/>
          <a:p>
            <a:r>
              <a:rPr lang="en-US" sz="1400" dirty="0">
                <a:latin typeface="Visuelt Pro Light" panose="020B0303040202040104" pitchFamily="34" charset="0"/>
                <a:ea typeface="Roboto Light" panose="02000000000000000000" pitchFamily="2" charset="0"/>
              </a:rPr>
              <a:t>- </a:t>
            </a:r>
            <a:r>
              <a:rPr lang="en-US" sz="1400" dirty="0" err="1">
                <a:latin typeface="Visuelt Pro Light" panose="020B0303040202040104" pitchFamily="34" charset="0"/>
                <a:ea typeface="Roboto Light" panose="02000000000000000000" pitchFamily="2" charset="0"/>
              </a:rPr>
              <a:t>bereich</a:t>
            </a:r>
            <a:r>
              <a:rPr lang="en-US" sz="1400" dirty="0">
                <a:latin typeface="Visuelt Pro Light" panose="020B0303040202040104" pitchFamily="34" charset="0"/>
                <a:ea typeface="Roboto Light" panose="02000000000000000000" pitchFamily="2" charset="0"/>
              </a:rPr>
              <a:t> </a:t>
            </a:r>
            <a:r>
              <a:rPr lang="en-US" sz="1400" dirty="0" err="1">
                <a:latin typeface="Visuelt Pro Light" panose="020B0303040202040104" pitchFamily="34" charset="0"/>
                <a:ea typeface="Roboto Light" panose="02000000000000000000" pitchFamily="2" charset="0"/>
              </a:rPr>
              <a:t>für</a:t>
            </a:r>
            <a:r>
              <a:rPr lang="en-US" sz="1400" dirty="0">
                <a:latin typeface="Visuelt Pro Light" panose="020B0303040202040104" pitchFamily="34" charset="0"/>
                <a:ea typeface="Roboto Light" panose="02000000000000000000" pitchFamily="2" charset="0"/>
              </a:rPr>
              <a:t> Teamwork</a:t>
            </a:r>
          </a:p>
        </p:txBody>
      </p:sp>
      <p:sp>
        <p:nvSpPr>
          <p:cNvPr id="11" name="Rectangle 10">
            <a:extLst>
              <a:ext uri="{FF2B5EF4-FFF2-40B4-BE49-F238E27FC236}">
                <a16:creationId xmlns:a16="http://schemas.microsoft.com/office/drawing/2014/main" id="{F10A4645-6C12-AC9C-6CDF-4F3786EFDC70}"/>
              </a:ext>
            </a:extLst>
          </p:cNvPr>
          <p:cNvSpPr/>
          <p:nvPr/>
        </p:nvSpPr>
        <p:spPr>
          <a:xfrm>
            <a:off x="446288" y="5718282"/>
            <a:ext cx="420624" cy="182880"/>
          </a:xfrm>
          <a:prstGeom prst="rect">
            <a:avLst/>
          </a:prstGeom>
          <a:solidFill>
            <a:srgbClr val="F4E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2" name="TextBox 11">
            <a:extLst>
              <a:ext uri="{FF2B5EF4-FFF2-40B4-BE49-F238E27FC236}">
                <a16:creationId xmlns:a16="http://schemas.microsoft.com/office/drawing/2014/main" id="{1E4C15D3-36B8-9018-6C2A-1454AE3ED51E}"/>
              </a:ext>
            </a:extLst>
          </p:cNvPr>
          <p:cNvSpPr txBox="1"/>
          <p:nvPr/>
        </p:nvSpPr>
        <p:spPr>
          <a:xfrm>
            <a:off x="836711" y="5926164"/>
            <a:ext cx="2141220" cy="307777"/>
          </a:xfrm>
          <a:prstGeom prst="rect">
            <a:avLst/>
          </a:prstGeom>
          <a:noFill/>
        </p:spPr>
        <p:txBody>
          <a:bodyPr wrap="square" rtlCol="0">
            <a:spAutoFit/>
          </a:bodyPr>
          <a:lstStyle/>
          <a:p>
            <a:r>
              <a:rPr lang="en-US" sz="1400" dirty="0">
                <a:latin typeface="Visuelt Pro Light" panose="020B0303040202040104" pitchFamily="34" charset="0"/>
                <a:ea typeface="Roboto Light" panose="02000000000000000000" pitchFamily="2" charset="0"/>
              </a:rPr>
              <a:t>- </a:t>
            </a:r>
            <a:r>
              <a:rPr lang="en-US" sz="1400" dirty="0" err="1">
                <a:latin typeface="Visuelt Pro Light" panose="020B0303040202040104" pitchFamily="34" charset="0"/>
                <a:ea typeface="Roboto Light" panose="02000000000000000000" pitchFamily="2" charset="0"/>
              </a:rPr>
              <a:t>erholungsbereich</a:t>
            </a:r>
            <a:endParaRPr lang="en-US" sz="1400" dirty="0">
              <a:latin typeface="Visuelt Pro Light" panose="020B0303040202040104" pitchFamily="34" charset="0"/>
              <a:ea typeface="Roboto Light" panose="02000000000000000000" pitchFamily="2" charset="0"/>
            </a:endParaRPr>
          </a:p>
        </p:txBody>
      </p:sp>
      <p:sp>
        <p:nvSpPr>
          <p:cNvPr id="13" name="Rectangle 12">
            <a:extLst>
              <a:ext uri="{FF2B5EF4-FFF2-40B4-BE49-F238E27FC236}">
                <a16:creationId xmlns:a16="http://schemas.microsoft.com/office/drawing/2014/main" id="{E3D74B3A-12A7-4167-100C-B7A321409188}"/>
              </a:ext>
            </a:extLst>
          </p:cNvPr>
          <p:cNvSpPr/>
          <p:nvPr/>
        </p:nvSpPr>
        <p:spPr>
          <a:xfrm>
            <a:off x="442831" y="5988474"/>
            <a:ext cx="420624" cy="192361"/>
          </a:xfrm>
          <a:prstGeom prst="rect">
            <a:avLst/>
          </a:prstGeom>
          <a:solidFill>
            <a:srgbClr val="CA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4" name="TextBox 13">
            <a:extLst>
              <a:ext uri="{FF2B5EF4-FFF2-40B4-BE49-F238E27FC236}">
                <a16:creationId xmlns:a16="http://schemas.microsoft.com/office/drawing/2014/main" id="{87FED933-224D-2E73-200F-E83F62B682D1}"/>
              </a:ext>
            </a:extLst>
          </p:cNvPr>
          <p:cNvSpPr txBox="1"/>
          <p:nvPr/>
        </p:nvSpPr>
        <p:spPr>
          <a:xfrm>
            <a:off x="836711" y="6172223"/>
            <a:ext cx="1879600" cy="307777"/>
          </a:xfrm>
          <a:prstGeom prst="rect">
            <a:avLst/>
          </a:prstGeom>
          <a:noFill/>
        </p:spPr>
        <p:txBody>
          <a:bodyPr wrap="square" rtlCol="0">
            <a:spAutoFit/>
          </a:bodyPr>
          <a:lstStyle/>
          <a:p>
            <a:r>
              <a:rPr lang="en-US" sz="1400" dirty="0">
                <a:latin typeface="Visuelt Pro Light" panose="020B0303040202040104" pitchFamily="34" charset="0"/>
                <a:ea typeface="Roboto Light" panose="02000000000000000000" pitchFamily="2" charset="0"/>
              </a:rPr>
              <a:t>- </a:t>
            </a:r>
            <a:r>
              <a:rPr lang="en-US" sz="1400" dirty="0" err="1">
                <a:latin typeface="Visuelt Pro Light" panose="020B0303040202040104" pitchFamily="34" charset="0"/>
                <a:ea typeface="Roboto Light" panose="02000000000000000000" pitchFamily="2" charset="0"/>
              </a:rPr>
              <a:t>empfangsbereich</a:t>
            </a:r>
            <a:endParaRPr lang="en-US" sz="1400" dirty="0">
              <a:latin typeface="Visuelt Pro Light" panose="020B0303040202040104" pitchFamily="34" charset="0"/>
              <a:ea typeface="Roboto Light" panose="02000000000000000000" pitchFamily="2" charset="0"/>
            </a:endParaRPr>
          </a:p>
        </p:txBody>
      </p:sp>
      <p:sp>
        <p:nvSpPr>
          <p:cNvPr id="15" name="Rectangle 14">
            <a:extLst>
              <a:ext uri="{FF2B5EF4-FFF2-40B4-BE49-F238E27FC236}">
                <a16:creationId xmlns:a16="http://schemas.microsoft.com/office/drawing/2014/main" id="{D74463B5-F7FF-EE64-ACDD-DC1C86B51AA6}"/>
              </a:ext>
            </a:extLst>
          </p:cNvPr>
          <p:cNvSpPr/>
          <p:nvPr/>
        </p:nvSpPr>
        <p:spPr>
          <a:xfrm>
            <a:off x="445936" y="6249950"/>
            <a:ext cx="420624" cy="192361"/>
          </a:xfrm>
          <a:prstGeom prst="rect">
            <a:avLst/>
          </a:prstGeom>
          <a:solidFill>
            <a:srgbClr val="E6D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Tree>
    <p:extLst>
      <p:ext uri="{BB962C8B-B14F-4D97-AF65-F5344CB8AC3E}">
        <p14:creationId xmlns:p14="http://schemas.microsoft.com/office/powerpoint/2010/main" val="351109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71C0F-9632-40EE-83CE-88CDCB6AC112}"/>
              </a:ext>
            </a:extLst>
          </p:cNvPr>
          <p:cNvSpPr txBox="1"/>
          <p:nvPr/>
        </p:nvSpPr>
        <p:spPr>
          <a:xfrm>
            <a:off x="2682995" y="2605080"/>
            <a:ext cx="6826009" cy="1015663"/>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SORTIMENT</a:t>
            </a:r>
          </a:p>
        </p:txBody>
      </p:sp>
    </p:spTree>
    <p:extLst>
      <p:ext uri="{BB962C8B-B14F-4D97-AF65-F5344CB8AC3E}">
        <p14:creationId xmlns:p14="http://schemas.microsoft.com/office/powerpoint/2010/main" val="404025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55009-689D-E450-DF7A-3B7405220DB6}"/>
              </a:ext>
            </a:extLst>
          </p:cNvPr>
          <p:cNvPicPr>
            <a:picLocks noChangeAspect="1"/>
          </p:cNvPicPr>
          <p:nvPr/>
        </p:nvPicPr>
        <p:blipFill rotWithShape="1">
          <a:blip r:embed="rId3">
            <a:extLst>
              <a:ext uri="{28A0092B-C50C-407E-A947-70E740481C1C}">
                <a14:useLocalDpi xmlns:a14="http://schemas.microsoft.com/office/drawing/2010/main" val="0"/>
              </a:ext>
            </a:extLst>
          </a:blip>
          <a:srcRect t="4856" b="12368"/>
          <a:stretch/>
        </p:blipFill>
        <p:spPr>
          <a:xfrm>
            <a:off x="0" y="0"/>
            <a:ext cx="12192000" cy="6858000"/>
          </a:xfrm>
          <a:prstGeom prst="rect">
            <a:avLst/>
          </a:prstGeom>
        </p:spPr>
      </p:pic>
      <p:sp>
        <p:nvSpPr>
          <p:cNvPr id="4" name="TextBox 3">
            <a:extLst>
              <a:ext uri="{FF2B5EF4-FFF2-40B4-BE49-F238E27FC236}">
                <a16:creationId xmlns:a16="http://schemas.microsoft.com/office/drawing/2014/main" id="{E3CB203D-B9C1-4EEF-9B79-4ED2A42F1838}"/>
              </a:ext>
            </a:extLst>
          </p:cNvPr>
          <p:cNvSpPr txBox="1"/>
          <p:nvPr/>
        </p:nvSpPr>
        <p:spPr>
          <a:xfrm>
            <a:off x="428170" y="1542663"/>
            <a:ext cx="6814275" cy="461665"/>
          </a:xfrm>
          <a:prstGeom prst="rect">
            <a:avLst/>
          </a:prstGeom>
          <a:noFill/>
        </p:spPr>
        <p:txBody>
          <a:bodyPr wrap="square" rtlCol="0">
            <a:spAutoFit/>
          </a:bodyPr>
          <a:lstStyle/>
          <a:p>
            <a:r>
              <a:rPr lang="de-DE" sz="2400" dirty="0">
                <a:solidFill>
                  <a:schemeClr val="bg1"/>
                </a:solidFill>
                <a:latin typeface="Visuelt Pro Light" panose="020B0303040202040104" pitchFamily="34" charset="0"/>
                <a:ea typeface="Roboto Light" panose="02000000000000000000" pitchFamily="2" charset="0"/>
              </a:rPr>
              <a:t>Die Oase der Ruhe inmitten des modernen Büros</a:t>
            </a:r>
          </a:p>
        </p:txBody>
      </p:sp>
      <p:sp>
        <p:nvSpPr>
          <p:cNvPr id="6" name="Rectangle 5">
            <a:extLst>
              <a:ext uri="{FF2B5EF4-FFF2-40B4-BE49-F238E27FC236}">
                <a16:creationId xmlns:a16="http://schemas.microsoft.com/office/drawing/2014/main" id="{357C115E-505B-49E4-88E9-A3BD55F6F9B9}"/>
              </a:ext>
            </a:extLst>
          </p:cNvPr>
          <p:cNvSpPr/>
          <p:nvPr/>
        </p:nvSpPr>
        <p:spPr>
          <a:xfrm>
            <a:off x="352679" y="342334"/>
            <a:ext cx="6814275" cy="1200329"/>
          </a:xfrm>
          <a:prstGeom prst="rect">
            <a:avLst/>
          </a:prstGeom>
        </p:spPr>
        <p:txBody>
          <a:bodyPr wrap="square">
            <a:spAutoFit/>
          </a:bodyPr>
          <a:lstStyle/>
          <a:p>
            <a:r>
              <a:rPr lang="lt-LT" sz="7200" dirty="0">
                <a:solidFill>
                  <a:schemeClr val="bg1"/>
                </a:solidFill>
                <a:latin typeface="Visuelt Pro Light" panose="020B0303040202040104" pitchFamily="34" charset="0"/>
                <a:ea typeface="Roboto Light" panose="02000000000000000000" pitchFamily="2" charset="0"/>
              </a:rPr>
              <a:t>SILENT  ROOM</a:t>
            </a:r>
            <a:endParaRPr lang="lt-LT" sz="7200" dirty="0">
              <a:latin typeface="Visuelt Pro Light" panose="020B0303040202040104" pitchFamily="34" charset="0"/>
            </a:endParaRPr>
          </a:p>
        </p:txBody>
      </p:sp>
    </p:spTree>
    <p:extLst>
      <p:ext uri="{BB962C8B-B14F-4D97-AF65-F5344CB8AC3E}">
        <p14:creationId xmlns:p14="http://schemas.microsoft.com/office/powerpoint/2010/main" val="1869811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B8C40-F9CF-A32A-06FA-A3C639A45487}"/>
              </a:ext>
            </a:extLst>
          </p:cNvPr>
          <p:cNvPicPr>
            <a:picLocks noChangeAspect="1"/>
          </p:cNvPicPr>
          <p:nvPr/>
        </p:nvPicPr>
        <p:blipFill rotWithShape="1">
          <a:blip r:embed="rId2">
            <a:extLst>
              <a:ext uri="{28A0092B-C50C-407E-A947-70E740481C1C}">
                <a14:useLocalDpi xmlns:a14="http://schemas.microsoft.com/office/drawing/2010/main" val="0"/>
              </a:ext>
            </a:extLst>
          </a:blip>
          <a:srcRect t="-6100" b="6100"/>
          <a:stretch/>
        </p:blipFill>
        <p:spPr>
          <a:xfrm>
            <a:off x="0" y="428"/>
            <a:ext cx="12192000" cy="6857143"/>
          </a:xfrm>
          <a:prstGeom prst="rect">
            <a:avLst/>
          </a:prstGeom>
        </p:spPr>
      </p:pic>
      <p:sp>
        <p:nvSpPr>
          <p:cNvPr id="9" name="TextBox 8">
            <a:extLst>
              <a:ext uri="{FF2B5EF4-FFF2-40B4-BE49-F238E27FC236}">
                <a16:creationId xmlns:a16="http://schemas.microsoft.com/office/drawing/2014/main" id="{F4C0CAFE-8433-4799-BE4E-4F0CA9FB8A79}"/>
              </a:ext>
            </a:extLst>
          </p:cNvPr>
          <p:cNvSpPr txBox="1"/>
          <p:nvPr/>
        </p:nvSpPr>
        <p:spPr>
          <a:xfrm>
            <a:off x="486382" y="5667335"/>
            <a:ext cx="1682885" cy="307777"/>
          </a:xfrm>
          <a:prstGeom prst="rect">
            <a:avLst/>
          </a:prstGeom>
          <a:noFill/>
        </p:spPr>
        <p:txBody>
          <a:bodyPr wrap="square" rtlCol="0">
            <a:spAutoFit/>
          </a:bodyPr>
          <a:lstStyle/>
          <a:p>
            <a:pPr algn="ctr"/>
            <a:r>
              <a:rPr lang="en-US" sz="1400" dirty="0">
                <a:latin typeface="Visuelt Pro Light" panose="020B0303040202040104" pitchFamily="34" charset="0"/>
                <a:ea typeface="Roboto Light" panose="02000000000000000000" pitchFamily="2" charset="0"/>
              </a:rPr>
              <a:t>SILENT ROOM </a:t>
            </a:r>
            <a:r>
              <a:rPr lang="lt-LT" sz="1400" dirty="0">
                <a:latin typeface="Visuelt Pro Light" panose="020B0303040202040104" pitchFamily="34" charset="0"/>
                <a:ea typeface="Roboto Light" panose="02000000000000000000" pitchFamily="2" charset="0"/>
              </a:rPr>
              <a:t>S</a:t>
            </a:r>
          </a:p>
        </p:txBody>
      </p:sp>
      <p:sp>
        <p:nvSpPr>
          <p:cNvPr id="13" name="TextBox 12">
            <a:extLst>
              <a:ext uri="{FF2B5EF4-FFF2-40B4-BE49-F238E27FC236}">
                <a16:creationId xmlns:a16="http://schemas.microsoft.com/office/drawing/2014/main" id="{B04CBD59-3479-85C3-0DA8-09E8FDD11378}"/>
              </a:ext>
            </a:extLst>
          </p:cNvPr>
          <p:cNvSpPr txBox="1"/>
          <p:nvPr/>
        </p:nvSpPr>
        <p:spPr>
          <a:xfrm>
            <a:off x="2383278" y="5667335"/>
            <a:ext cx="2120628" cy="307777"/>
          </a:xfrm>
          <a:prstGeom prst="rect">
            <a:avLst/>
          </a:prstGeom>
          <a:noFill/>
        </p:spPr>
        <p:txBody>
          <a:bodyPr wrap="square" rtlCol="0">
            <a:spAutoFit/>
          </a:bodyPr>
          <a:lstStyle/>
          <a:p>
            <a:pPr algn="ctr"/>
            <a:r>
              <a:rPr lang="en-US" sz="1400" dirty="0">
                <a:latin typeface="Visuelt Pro Light" panose="020B0303040202040104" pitchFamily="34" charset="0"/>
                <a:ea typeface="Roboto Light" panose="02000000000000000000" pitchFamily="2" charset="0"/>
              </a:rPr>
              <a:t>SILENT </a:t>
            </a:r>
            <a:r>
              <a:rPr lang="en-US" sz="1400">
                <a:latin typeface="Visuelt Pro Light" panose="020B0303040202040104" pitchFamily="34" charset="0"/>
                <a:ea typeface="Roboto Light" panose="02000000000000000000" pitchFamily="2" charset="0"/>
              </a:rPr>
              <a:t>ROOM </a:t>
            </a:r>
            <a:r>
              <a:rPr lang="en-GB" sz="1400">
                <a:latin typeface="Visuelt Pro Light" panose="020B0303040202040104" pitchFamily="34" charset="0"/>
                <a:ea typeface="Roboto Light" panose="02000000000000000000" pitchFamily="2" charset="0"/>
              </a:rPr>
              <a:t>M</a:t>
            </a:r>
            <a:endParaRPr lang="lt-LT" sz="1400" dirty="0">
              <a:latin typeface="Visuelt Pro Light" panose="020B03030402020401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E6497BD2-DF3B-4F19-BA56-FEF0AA29FC54}"/>
              </a:ext>
            </a:extLst>
          </p:cNvPr>
          <p:cNvSpPr txBox="1"/>
          <p:nvPr/>
        </p:nvSpPr>
        <p:spPr>
          <a:xfrm>
            <a:off x="4640094" y="5667335"/>
            <a:ext cx="3268493" cy="307777"/>
          </a:xfrm>
          <a:prstGeom prst="rect">
            <a:avLst/>
          </a:prstGeom>
          <a:noFill/>
        </p:spPr>
        <p:txBody>
          <a:bodyPr wrap="square" rtlCol="0">
            <a:spAutoFit/>
          </a:bodyPr>
          <a:lstStyle/>
          <a:p>
            <a:pPr algn="ctr"/>
            <a:r>
              <a:rPr lang="en-US" sz="1400" dirty="0">
                <a:latin typeface="Visuelt Pro Light" panose="020B0303040202040104" pitchFamily="34" charset="0"/>
                <a:ea typeface="Roboto Light" panose="02000000000000000000" pitchFamily="2" charset="0"/>
              </a:rPr>
              <a:t>SILENT </a:t>
            </a:r>
            <a:r>
              <a:rPr lang="en-US" sz="1400">
                <a:latin typeface="Visuelt Pro Light" panose="020B0303040202040104" pitchFamily="34" charset="0"/>
                <a:ea typeface="Roboto Light" panose="02000000000000000000" pitchFamily="2" charset="0"/>
              </a:rPr>
              <a:t>ROOM </a:t>
            </a:r>
            <a:r>
              <a:rPr lang="en-GB" sz="1400">
                <a:latin typeface="Visuelt Pro Light" panose="020B0303040202040104" pitchFamily="34" charset="0"/>
                <a:ea typeface="Roboto Light" panose="02000000000000000000" pitchFamily="2" charset="0"/>
              </a:rPr>
              <a:t>L</a:t>
            </a:r>
            <a:endParaRPr lang="lt-LT" sz="1400" dirty="0">
              <a:latin typeface="Visuelt Pro Light" panose="020B0303040202040104" pitchFamily="34" charset="0"/>
              <a:ea typeface="Roboto Light" panose="02000000000000000000" pitchFamily="2" charset="0"/>
            </a:endParaRPr>
          </a:p>
        </p:txBody>
      </p:sp>
      <p:sp>
        <p:nvSpPr>
          <p:cNvPr id="17" name="TextBox 16">
            <a:extLst>
              <a:ext uri="{FF2B5EF4-FFF2-40B4-BE49-F238E27FC236}">
                <a16:creationId xmlns:a16="http://schemas.microsoft.com/office/drawing/2014/main" id="{A00C315E-DF9E-3F71-AB52-F67FBCBF183B}"/>
              </a:ext>
            </a:extLst>
          </p:cNvPr>
          <p:cNvSpPr txBox="1"/>
          <p:nvPr/>
        </p:nvSpPr>
        <p:spPr>
          <a:xfrm>
            <a:off x="8044775" y="5667335"/>
            <a:ext cx="3822969" cy="307777"/>
          </a:xfrm>
          <a:prstGeom prst="rect">
            <a:avLst/>
          </a:prstGeom>
          <a:noFill/>
        </p:spPr>
        <p:txBody>
          <a:bodyPr wrap="square" rtlCol="0">
            <a:spAutoFit/>
          </a:bodyPr>
          <a:lstStyle/>
          <a:p>
            <a:pPr algn="ctr"/>
            <a:r>
              <a:rPr lang="en-US" sz="1400" dirty="0">
                <a:latin typeface="Visuelt Pro Light" panose="020B0303040202040104" pitchFamily="34" charset="0"/>
                <a:ea typeface="Roboto Light" panose="02000000000000000000" pitchFamily="2" charset="0"/>
              </a:rPr>
              <a:t>SILENT </a:t>
            </a:r>
            <a:r>
              <a:rPr lang="en-US" sz="1400">
                <a:latin typeface="Visuelt Pro Light" panose="020B0303040202040104" pitchFamily="34" charset="0"/>
                <a:ea typeface="Roboto Light" panose="02000000000000000000" pitchFamily="2" charset="0"/>
              </a:rPr>
              <a:t>ROOM </a:t>
            </a:r>
            <a:r>
              <a:rPr lang="en-GB" sz="1400">
                <a:latin typeface="Visuelt Pro Light" panose="020B0303040202040104" pitchFamily="34" charset="0"/>
                <a:ea typeface="Roboto Light" panose="02000000000000000000" pitchFamily="2" charset="0"/>
              </a:rPr>
              <a:t>XL</a:t>
            </a:r>
            <a:endParaRPr lang="lt-LT" sz="14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1584695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D4BA13-0833-4C2B-A925-865E35588B93}"/>
              </a:ext>
            </a:extLst>
          </p:cNvPr>
          <p:cNvSpPr txBox="1"/>
          <p:nvPr/>
        </p:nvSpPr>
        <p:spPr>
          <a:xfrm>
            <a:off x="272528" y="208429"/>
            <a:ext cx="4125065" cy="646331"/>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SILENT ROOM S</a:t>
            </a:r>
            <a:endParaRPr lang="lt-LT" sz="3600" dirty="0">
              <a:latin typeface="Visuelt Pro Light" panose="020B0303040202040104" pitchFamily="34" charset="0"/>
              <a:ea typeface="Roboto Light" panose="02000000000000000000" pitchFamily="2" charset="0"/>
            </a:endParaRPr>
          </a:p>
        </p:txBody>
      </p:sp>
      <p:pic>
        <p:nvPicPr>
          <p:cNvPr id="5" name="Picture 4">
            <a:extLst>
              <a:ext uri="{FF2B5EF4-FFF2-40B4-BE49-F238E27FC236}">
                <a16:creationId xmlns:a16="http://schemas.microsoft.com/office/drawing/2014/main" id="{F4F8C997-B651-4DDD-BF26-CE245921BCF4}"/>
              </a:ext>
            </a:extLst>
          </p:cNvPr>
          <p:cNvPicPr>
            <a:picLocks noChangeAspect="1"/>
          </p:cNvPicPr>
          <p:nvPr/>
        </p:nvPicPr>
        <p:blipFill rotWithShape="1">
          <a:blip r:embed="rId3">
            <a:extLst>
              <a:ext uri="{28A0092B-C50C-407E-A947-70E740481C1C}">
                <a14:useLocalDpi xmlns:a14="http://schemas.microsoft.com/office/drawing/2010/main" val="0"/>
              </a:ext>
            </a:extLst>
          </a:blip>
          <a:srcRect l="29097" t="-5027" r="21864" b="-4015"/>
          <a:stretch/>
        </p:blipFill>
        <p:spPr>
          <a:xfrm>
            <a:off x="-1" y="1196502"/>
            <a:ext cx="4526463" cy="5661498"/>
          </a:xfrm>
          <a:prstGeom prst="rect">
            <a:avLst/>
          </a:prstGeom>
        </p:spPr>
      </p:pic>
      <p:pic>
        <p:nvPicPr>
          <p:cNvPr id="9" name="Picture 8">
            <a:extLst>
              <a:ext uri="{FF2B5EF4-FFF2-40B4-BE49-F238E27FC236}">
                <a16:creationId xmlns:a16="http://schemas.microsoft.com/office/drawing/2014/main" id="{E714060F-D2BE-4903-A604-0B324513A42F}"/>
              </a:ext>
            </a:extLst>
          </p:cNvPr>
          <p:cNvPicPr>
            <a:picLocks noChangeAspect="1"/>
          </p:cNvPicPr>
          <p:nvPr/>
        </p:nvPicPr>
        <p:blipFill rotWithShape="1">
          <a:blip r:embed="rId4">
            <a:extLst>
              <a:ext uri="{28A0092B-C50C-407E-A947-70E740481C1C}">
                <a14:useLocalDpi xmlns:a14="http://schemas.microsoft.com/office/drawing/2010/main" val="0"/>
              </a:ext>
            </a:extLst>
          </a:blip>
          <a:srcRect l="5463" r="16667"/>
          <a:stretch/>
        </p:blipFill>
        <p:spPr>
          <a:xfrm>
            <a:off x="4633467" y="1647896"/>
            <a:ext cx="3822304" cy="4908548"/>
          </a:xfrm>
          <a:prstGeom prst="rect">
            <a:avLst/>
          </a:prstGeom>
        </p:spPr>
      </p:pic>
      <p:pic>
        <p:nvPicPr>
          <p:cNvPr id="12" name="Picture 11">
            <a:extLst>
              <a:ext uri="{FF2B5EF4-FFF2-40B4-BE49-F238E27FC236}">
                <a16:creationId xmlns:a16="http://schemas.microsoft.com/office/drawing/2014/main" id="{D6766695-AA3F-4F28-8672-113124A2F5DD}"/>
              </a:ext>
            </a:extLst>
          </p:cNvPr>
          <p:cNvPicPr>
            <a:picLocks noChangeAspect="1"/>
          </p:cNvPicPr>
          <p:nvPr/>
        </p:nvPicPr>
        <p:blipFill rotWithShape="1">
          <a:blip r:embed="rId5">
            <a:extLst>
              <a:ext uri="{28A0092B-C50C-407E-A947-70E740481C1C}">
                <a14:useLocalDpi xmlns:a14="http://schemas.microsoft.com/office/drawing/2010/main" val="0"/>
              </a:ext>
            </a:extLst>
          </a:blip>
          <a:srcRect l="27315" r="8240"/>
          <a:stretch/>
        </p:blipFill>
        <p:spPr>
          <a:xfrm>
            <a:off x="8669779" y="1647895"/>
            <a:ext cx="3163288" cy="4908549"/>
          </a:xfrm>
          <a:prstGeom prst="rect">
            <a:avLst/>
          </a:prstGeom>
        </p:spPr>
      </p:pic>
    </p:spTree>
    <p:extLst>
      <p:ext uri="{BB962C8B-B14F-4D97-AF65-F5344CB8AC3E}">
        <p14:creationId xmlns:p14="http://schemas.microsoft.com/office/powerpoint/2010/main" val="249154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A54E2C-22B0-47B0-9C25-F2ACC9898DB1}"/>
              </a:ext>
            </a:extLst>
          </p:cNvPr>
          <p:cNvPicPr>
            <a:picLocks noChangeAspect="1"/>
          </p:cNvPicPr>
          <p:nvPr/>
        </p:nvPicPr>
        <p:blipFill rotWithShape="1">
          <a:blip r:embed="rId3">
            <a:extLst>
              <a:ext uri="{28A0092B-C50C-407E-A947-70E740481C1C}">
                <a14:useLocalDpi xmlns:a14="http://schemas.microsoft.com/office/drawing/2010/main" val="0"/>
              </a:ext>
            </a:extLst>
          </a:blip>
          <a:srcRect l="23207" t="-7949" r="9463" b="-4093"/>
          <a:stretch/>
        </p:blipFill>
        <p:spPr>
          <a:xfrm>
            <a:off x="0" y="1147973"/>
            <a:ext cx="5868057" cy="5492750"/>
          </a:xfrm>
          <a:prstGeom prst="rect">
            <a:avLst/>
          </a:prstGeom>
        </p:spPr>
      </p:pic>
      <p:sp>
        <p:nvSpPr>
          <p:cNvPr id="2" name="TextBox 1">
            <a:extLst>
              <a:ext uri="{FF2B5EF4-FFF2-40B4-BE49-F238E27FC236}">
                <a16:creationId xmlns:a16="http://schemas.microsoft.com/office/drawing/2014/main" id="{A9484CE0-252A-1056-1FC6-ACD071BCE835}"/>
              </a:ext>
            </a:extLst>
          </p:cNvPr>
          <p:cNvSpPr txBox="1"/>
          <p:nvPr/>
        </p:nvSpPr>
        <p:spPr>
          <a:xfrm>
            <a:off x="272528" y="208429"/>
            <a:ext cx="4125065" cy="646331"/>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SILENT </a:t>
            </a:r>
            <a:r>
              <a:rPr lang="en-US" sz="3600">
                <a:latin typeface="Visuelt Pro Light" panose="020B0303040202040104" pitchFamily="34" charset="0"/>
                <a:ea typeface="Roboto Light" panose="02000000000000000000" pitchFamily="2" charset="0"/>
              </a:rPr>
              <a:t>ROOM M</a:t>
            </a:r>
            <a:endParaRPr lang="lt-LT" sz="3600" dirty="0">
              <a:latin typeface="Visuelt Pro Light" panose="020B0303040202040104" pitchFamily="34" charset="0"/>
              <a:ea typeface="Roboto Light" panose="02000000000000000000" pitchFamily="2" charset="0"/>
            </a:endParaRPr>
          </a:p>
        </p:txBody>
      </p:sp>
      <p:grpSp>
        <p:nvGrpSpPr>
          <p:cNvPr id="10" name="Group 9">
            <a:extLst>
              <a:ext uri="{FF2B5EF4-FFF2-40B4-BE49-F238E27FC236}">
                <a16:creationId xmlns:a16="http://schemas.microsoft.com/office/drawing/2014/main" id="{2FB2E11B-FA5D-2C5A-313C-A5AAF2FCE6B4}"/>
              </a:ext>
            </a:extLst>
          </p:cNvPr>
          <p:cNvGrpSpPr/>
          <p:nvPr/>
        </p:nvGrpSpPr>
        <p:grpSpPr>
          <a:xfrm>
            <a:off x="4803160" y="1950165"/>
            <a:ext cx="7244901" cy="3942886"/>
            <a:chOff x="4803160" y="1950165"/>
            <a:chExt cx="7244901" cy="3942886"/>
          </a:xfrm>
        </p:grpSpPr>
        <p:pic>
          <p:nvPicPr>
            <p:cNvPr id="8" name="Picture 7">
              <a:extLst>
                <a:ext uri="{FF2B5EF4-FFF2-40B4-BE49-F238E27FC236}">
                  <a16:creationId xmlns:a16="http://schemas.microsoft.com/office/drawing/2014/main" id="{085A5245-DB18-46EC-8D74-BB8AE1D2E787}"/>
                </a:ext>
              </a:extLst>
            </p:cNvPr>
            <p:cNvPicPr>
              <a:picLocks noChangeAspect="1"/>
            </p:cNvPicPr>
            <p:nvPr/>
          </p:nvPicPr>
          <p:blipFill rotWithShape="1">
            <a:blip r:embed="rId4">
              <a:extLst>
                <a:ext uri="{28A0092B-C50C-407E-A947-70E740481C1C}">
                  <a14:useLocalDpi xmlns:a14="http://schemas.microsoft.com/office/drawing/2010/main" val="0"/>
                </a:ext>
              </a:extLst>
            </a:blip>
            <a:srcRect l="15422" r="6922"/>
            <a:stretch/>
          </p:blipFill>
          <p:spPr>
            <a:xfrm>
              <a:off x="9619581" y="1950165"/>
              <a:ext cx="2421313" cy="3117946"/>
            </a:xfrm>
            <a:prstGeom prst="rect">
              <a:avLst/>
            </a:prstGeom>
          </p:spPr>
        </p:pic>
        <p:pic>
          <p:nvPicPr>
            <p:cNvPr id="11" name="Picture 10">
              <a:extLst>
                <a:ext uri="{FF2B5EF4-FFF2-40B4-BE49-F238E27FC236}">
                  <a16:creationId xmlns:a16="http://schemas.microsoft.com/office/drawing/2014/main" id="{9085684F-E942-48F0-BBF8-FB1FA1E34D98}"/>
                </a:ext>
              </a:extLst>
            </p:cNvPr>
            <p:cNvPicPr>
              <a:picLocks noChangeAspect="1"/>
            </p:cNvPicPr>
            <p:nvPr/>
          </p:nvPicPr>
          <p:blipFill rotWithShape="1">
            <a:blip r:embed="rId5">
              <a:extLst>
                <a:ext uri="{28A0092B-C50C-407E-A947-70E740481C1C}">
                  <a14:useLocalDpi xmlns:a14="http://schemas.microsoft.com/office/drawing/2010/main" val="0"/>
                </a:ext>
              </a:extLst>
            </a:blip>
            <a:srcRect l="10154" r="11122"/>
            <a:stretch/>
          </p:blipFill>
          <p:spPr>
            <a:xfrm>
              <a:off x="7010242" y="1989076"/>
              <a:ext cx="2734169" cy="3473113"/>
            </a:xfrm>
            <a:prstGeom prst="rect">
              <a:avLst/>
            </a:prstGeom>
          </p:spPr>
        </p:pic>
        <p:pic>
          <p:nvPicPr>
            <p:cNvPr id="4" name="Picture 3">
              <a:extLst>
                <a:ext uri="{FF2B5EF4-FFF2-40B4-BE49-F238E27FC236}">
                  <a16:creationId xmlns:a16="http://schemas.microsoft.com/office/drawing/2014/main" id="{491C27D5-9C0B-0202-3D9D-AEE9CDAA719F}"/>
                </a:ext>
              </a:extLst>
            </p:cNvPr>
            <p:cNvPicPr>
              <a:picLocks noChangeAspect="1"/>
            </p:cNvPicPr>
            <p:nvPr/>
          </p:nvPicPr>
          <p:blipFill rotWithShape="1">
            <a:blip r:embed="rId6">
              <a:extLst>
                <a:ext uri="{28A0092B-C50C-407E-A947-70E740481C1C}">
                  <a14:useLocalDpi xmlns:a14="http://schemas.microsoft.com/office/drawing/2010/main" val="0"/>
                </a:ext>
              </a:extLst>
            </a:blip>
            <a:srcRect l="11664" r="5284"/>
            <a:stretch/>
          </p:blipFill>
          <p:spPr>
            <a:xfrm>
              <a:off x="4885343" y="2512475"/>
              <a:ext cx="2264487" cy="2726587"/>
            </a:xfrm>
            <a:prstGeom prst="rect">
              <a:avLst/>
            </a:prstGeom>
          </p:spPr>
        </p:pic>
        <p:sp>
          <p:nvSpPr>
            <p:cNvPr id="9" name="Rectangle 8">
              <a:extLst>
                <a:ext uri="{FF2B5EF4-FFF2-40B4-BE49-F238E27FC236}">
                  <a16:creationId xmlns:a16="http://schemas.microsoft.com/office/drawing/2014/main" id="{14E89DE6-DD26-2BB8-29E8-8D5AAF5D2293}"/>
                </a:ext>
              </a:extLst>
            </p:cNvPr>
            <p:cNvSpPr/>
            <p:nvPr/>
          </p:nvSpPr>
          <p:spPr>
            <a:xfrm rot="21356006">
              <a:off x="4803160" y="4701979"/>
              <a:ext cx="7244901" cy="1191072"/>
            </a:xfrm>
            <a:prstGeom prst="rect">
              <a:avLst/>
            </a:prstGeom>
            <a:solidFill>
              <a:schemeClr val="bg1"/>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lt-LT"/>
            </a:p>
          </p:txBody>
        </p:sp>
      </p:grpSp>
    </p:spTree>
    <p:extLst>
      <p:ext uri="{BB962C8B-B14F-4D97-AF65-F5344CB8AC3E}">
        <p14:creationId xmlns:p14="http://schemas.microsoft.com/office/powerpoint/2010/main" val="1644209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AC57A0-8244-41F2-8A02-FD9DF7812326}"/>
              </a:ext>
            </a:extLst>
          </p:cNvPr>
          <p:cNvPicPr>
            <a:picLocks noChangeAspect="1"/>
          </p:cNvPicPr>
          <p:nvPr/>
        </p:nvPicPr>
        <p:blipFill rotWithShape="1">
          <a:blip r:embed="rId3">
            <a:extLst>
              <a:ext uri="{28A0092B-C50C-407E-A947-70E740481C1C}">
                <a14:useLocalDpi xmlns:a14="http://schemas.microsoft.com/office/drawing/2010/main" val="0"/>
              </a:ext>
            </a:extLst>
          </a:blip>
          <a:srcRect l="18471" r="14762"/>
          <a:stretch/>
        </p:blipFill>
        <p:spPr>
          <a:xfrm>
            <a:off x="9736122" y="2565579"/>
            <a:ext cx="2079088" cy="3113950"/>
          </a:xfrm>
          <a:prstGeom prst="rect">
            <a:avLst/>
          </a:prstGeom>
        </p:spPr>
      </p:pic>
      <p:pic>
        <p:nvPicPr>
          <p:cNvPr id="6" name="Picture 5">
            <a:extLst>
              <a:ext uri="{FF2B5EF4-FFF2-40B4-BE49-F238E27FC236}">
                <a16:creationId xmlns:a16="http://schemas.microsoft.com/office/drawing/2014/main" id="{EAE4007C-5786-4550-A144-6676A2BE866F}"/>
              </a:ext>
            </a:extLst>
          </p:cNvPr>
          <p:cNvPicPr>
            <a:picLocks noChangeAspect="1"/>
          </p:cNvPicPr>
          <p:nvPr/>
        </p:nvPicPr>
        <p:blipFill rotWithShape="1">
          <a:blip r:embed="rId4">
            <a:extLst>
              <a:ext uri="{28A0092B-C50C-407E-A947-70E740481C1C}">
                <a14:useLocalDpi xmlns:a14="http://schemas.microsoft.com/office/drawing/2010/main" val="0"/>
              </a:ext>
            </a:extLst>
          </a:blip>
          <a:srcRect l="14085" t="-4873" r="9211" b="-10434"/>
          <a:stretch/>
        </p:blipFill>
        <p:spPr>
          <a:xfrm>
            <a:off x="0" y="1439694"/>
            <a:ext cx="6031978" cy="5100422"/>
          </a:xfrm>
          <a:prstGeom prst="rect">
            <a:avLst/>
          </a:prstGeom>
        </p:spPr>
      </p:pic>
      <p:pic>
        <p:nvPicPr>
          <p:cNvPr id="12" name="Picture 11">
            <a:extLst>
              <a:ext uri="{FF2B5EF4-FFF2-40B4-BE49-F238E27FC236}">
                <a16:creationId xmlns:a16="http://schemas.microsoft.com/office/drawing/2014/main" id="{F075BBE1-E2C4-4E30-BF68-3093874B4CDF}"/>
              </a:ext>
            </a:extLst>
          </p:cNvPr>
          <p:cNvPicPr>
            <a:picLocks noChangeAspect="1"/>
          </p:cNvPicPr>
          <p:nvPr/>
        </p:nvPicPr>
        <p:blipFill rotWithShape="1">
          <a:blip r:embed="rId5">
            <a:extLst>
              <a:ext uri="{28A0092B-C50C-407E-A947-70E740481C1C}">
                <a14:useLocalDpi xmlns:a14="http://schemas.microsoft.com/office/drawing/2010/main" val="0"/>
              </a:ext>
            </a:extLst>
          </a:blip>
          <a:srcRect l="8982" r="21560"/>
          <a:stretch/>
        </p:blipFill>
        <p:spPr>
          <a:xfrm>
            <a:off x="7521410" y="2610029"/>
            <a:ext cx="2253839" cy="3244850"/>
          </a:xfrm>
          <a:prstGeom prst="rect">
            <a:avLst/>
          </a:prstGeom>
        </p:spPr>
      </p:pic>
      <p:pic>
        <p:nvPicPr>
          <p:cNvPr id="9" name="Picture 8">
            <a:extLst>
              <a:ext uri="{FF2B5EF4-FFF2-40B4-BE49-F238E27FC236}">
                <a16:creationId xmlns:a16="http://schemas.microsoft.com/office/drawing/2014/main" id="{777199BA-4B66-457B-A574-43A05F8218F9}"/>
              </a:ext>
            </a:extLst>
          </p:cNvPr>
          <p:cNvPicPr>
            <a:picLocks noChangeAspect="1"/>
          </p:cNvPicPr>
          <p:nvPr/>
        </p:nvPicPr>
        <p:blipFill rotWithShape="1">
          <a:blip r:embed="rId6">
            <a:extLst>
              <a:ext uri="{28A0092B-C50C-407E-A947-70E740481C1C}">
                <a14:useLocalDpi xmlns:a14="http://schemas.microsoft.com/office/drawing/2010/main" val="0"/>
              </a:ext>
            </a:extLst>
          </a:blip>
          <a:srcRect l="14907" r="23153"/>
          <a:stretch/>
        </p:blipFill>
        <p:spPr>
          <a:xfrm>
            <a:off x="5699458" y="2680960"/>
            <a:ext cx="2047036" cy="3304819"/>
          </a:xfrm>
          <a:prstGeom prst="rect">
            <a:avLst/>
          </a:prstGeom>
        </p:spPr>
      </p:pic>
      <p:sp>
        <p:nvSpPr>
          <p:cNvPr id="2" name="TextBox 1">
            <a:extLst>
              <a:ext uri="{FF2B5EF4-FFF2-40B4-BE49-F238E27FC236}">
                <a16:creationId xmlns:a16="http://schemas.microsoft.com/office/drawing/2014/main" id="{A4E64106-051B-60BA-F361-D3D2056F9A4D}"/>
              </a:ext>
            </a:extLst>
          </p:cNvPr>
          <p:cNvSpPr txBox="1"/>
          <p:nvPr/>
        </p:nvSpPr>
        <p:spPr>
          <a:xfrm>
            <a:off x="272528" y="208429"/>
            <a:ext cx="4125065" cy="646331"/>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SILENT </a:t>
            </a:r>
            <a:r>
              <a:rPr lang="en-US" sz="3600">
                <a:latin typeface="Visuelt Pro Light" panose="020B0303040202040104" pitchFamily="34" charset="0"/>
                <a:ea typeface="Roboto Light" panose="02000000000000000000" pitchFamily="2" charset="0"/>
              </a:rPr>
              <a:t>ROOM L</a:t>
            </a:r>
            <a:endParaRPr lang="lt-LT" sz="36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319762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9820E-1C4A-98D0-8DD7-8DA7209D1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128" y="3543103"/>
            <a:ext cx="2415075" cy="2415075"/>
          </a:xfrm>
          <a:prstGeom prst="rect">
            <a:avLst/>
          </a:prstGeom>
        </p:spPr>
      </p:pic>
      <p:pic>
        <p:nvPicPr>
          <p:cNvPr id="5" name="Picture 4">
            <a:extLst>
              <a:ext uri="{FF2B5EF4-FFF2-40B4-BE49-F238E27FC236}">
                <a16:creationId xmlns:a16="http://schemas.microsoft.com/office/drawing/2014/main" id="{65C981CC-47D2-32FC-CDDF-5FF02A955C82}"/>
              </a:ext>
            </a:extLst>
          </p:cNvPr>
          <p:cNvPicPr>
            <a:picLocks noChangeAspect="1"/>
          </p:cNvPicPr>
          <p:nvPr/>
        </p:nvPicPr>
        <p:blipFill rotWithShape="1">
          <a:blip r:embed="rId4">
            <a:extLst>
              <a:ext uri="{28A0092B-C50C-407E-A947-70E740481C1C}">
                <a14:useLocalDpi xmlns:a14="http://schemas.microsoft.com/office/drawing/2010/main" val="0"/>
              </a:ext>
            </a:extLst>
          </a:blip>
          <a:srcRect t="9038"/>
          <a:stretch/>
        </p:blipFill>
        <p:spPr>
          <a:xfrm>
            <a:off x="6962650" y="1636408"/>
            <a:ext cx="2415075" cy="2196820"/>
          </a:xfrm>
          <a:prstGeom prst="rect">
            <a:avLst/>
          </a:prstGeom>
        </p:spPr>
      </p:pic>
      <p:pic>
        <p:nvPicPr>
          <p:cNvPr id="8" name="Picture 7">
            <a:extLst>
              <a:ext uri="{FF2B5EF4-FFF2-40B4-BE49-F238E27FC236}">
                <a16:creationId xmlns:a16="http://schemas.microsoft.com/office/drawing/2014/main" id="{282F034E-7C6C-B760-8DC6-247962D7ABDD}"/>
              </a:ext>
            </a:extLst>
          </p:cNvPr>
          <p:cNvPicPr>
            <a:picLocks noChangeAspect="1"/>
          </p:cNvPicPr>
          <p:nvPr/>
        </p:nvPicPr>
        <p:blipFill rotWithShape="1">
          <a:blip r:embed="rId5">
            <a:extLst>
              <a:ext uri="{28A0092B-C50C-407E-A947-70E740481C1C}">
                <a14:useLocalDpi xmlns:a14="http://schemas.microsoft.com/office/drawing/2010/main" val="0"/>
              </a:ext>
            </a:extLst>
          </a:blip>
          <a:srcRect t="9038" b="12451"/>
          <a:stretch/>
        </p:blipFill>
        <p:spPr>
          <a:xfrm>
            <a:off x="9668759" y="1515112"/>
            <a:ext cx="2415075" cy="1896108"/>
          </a:xfrm>
          <a:prstGeom prst="rect">
            <a:avLst/>
          </a:prstGeom>
        </p:spPr>
      </p:pic>
      <p:pic>
        <p:nvPicPr>
          <p:cNvPr id="11" name="Picture 10">
            <a:extLst>
              <a:ext uri="{FF2B5EF4-FFF2-40B4-BE49-F238E27FC236}">
                <a16:creationId xmlns:a16="http://schemas.microsoft.com/office/drawing/2014/main" id="{D1E99533-C912-9A63-2362-94E46789A8B4}"/>
              </a:ext>
            </a:extLst>
          </p:cNvPr>
          <p:cNvPicPr>
            <a:picLocks noChangeAspect="1"/>
          </p:cNvPicPr>
          <p:nvPr/>
        </p:nvPicPr>
        <p:blipFill rotWithShape="1">
          <a:blip r:embed="rId6">
            <a:extLst>
              <a:ext uri="{28A0092B-C50C-407E-A947-70E740481C1C}">
                <a14:useLocalDpi xmlns:a14="http://schemas.microsoft.com/office/drawing/2010/main" val="0"/>
              </a:ext>
            </a:extLst>
          </a:blip>
          <a:srcRect l="-2833" t="-7317" r="4627" b="-3327"/>
          <a:stretch/>
        </p:blipFill>
        <p:spPr>
          <a:xfrm>
            <a:off x="-911801" y="1153371"/>
            <a:ext cx="8257146" cy="5232797"/>
          </a:xfrm>
          <a:prstGeom prst="rect">
            <a:avLst/>
          </a:prstGeom>
        </p:spPr>
      </p:pic>
      <p:pic>
        <p:nvPicPr>
          <p:cNvPr id="16" name="Picture 15">
            <a:extLst>
              <a:ext uri="{FF2B5EF4-FFF2-40B4-BE49-F238E27FC236}">
                <a16:creationId xmlns:a16="http://schemas.microsoft.com/office/drawing/2014/main" id="{F36BF0C6-2E08-F12D-CD92-25EC43B7697D}"/>
              </a:ext>
            </a:extLst>
          </p:cNvPr>
          <p:cNvPicPr>
            <a:picLocks noChangeAspect="1"/>
          </p:cNvPicPr>
          <p:nvPr/>
        </p:nvPicPr>
        <p:blipFill rotWithShape="1">
          <a:blip r:embed="rId7">
            <a:extLst>
              <a:ext uri="{28A0092B-C50C-407E-A947-70E740481C1C}">
                <a14:useLocalDpi xmlns:a14="http://schemas.microsoft.com/office/drawing/2010/main" val="0"/>
              </a:ext>
            </a:extLst>
          </a:blip>
          <a:srcRect t="14008" b="11140"/>
          <a:stretch/>
        </p:blipFill>
        <p:spPr>
          <a:xfrm>
            <a:off x="6671616" y="3833228"/>
            <a:ext cx="2613308" cy="1956122"/>
          </a:xfrm>
          <a:prstGeom prst="rect">
            <a:avLst/>
          </a:prstGeom>
        </p:spPr>
      </p:pic>
      <p:sp>
        <p:nvSpPr>
          <p:cNvPr id="2" name="TextBox 1">
            <a:extLst>
              <a:ext uri="{FF2B5EF4-FFF2-40B4-BE49-F238E27FC236}">
                <a16:creationId xmlns:a16="http://schemas.microsoft.com/office/drawing/2014/main" id="{ED8D298E-61D9-A38E-0893-F0FBE1D0CBD9}"/>
              </a:ext>
            </a:extLst>
          </p:cNvPr>
          <p:cNvSpPr txBox="1"/>
          <p:nvPr/>
        </p:nvSpPr>
        <p:spPr>
          <a:xfrm>
            <a:off x="272528" y="208429"/>
            <a:ext cx="4125065" cy="646331"/>
          </a:xfrm>
          <a:prstGeom prst="rect">
            <a:avLst/>
          </a:prstGeom>
          <a:noFill/>
        </p:spPr>
        <p:txBody>
          <a:bodyPr wrap="square" rtlCol="0">
            <a:spAutoFit/>
          </a:bodyPr>
          <a:lstStyle/>
          <a:p>
            <a:r>
              <a:rPr lang="en-US" sz="3600" dirty="0">
                <a:latin typeface="Visuelt Pro Light" panose="020B0303040202040104" pitchFamily="34" charset="0"/>
                <a:ea typeface="Roboto Light" panose="02000000000000000000" pitchFamily="2" charset="0"/>
              </a:rPr>
              <a:t>SILENT </a:t>
            </a:r>
            <a:r>
              <a:rPr lang="en-US" sz="3600">
                <a:latin typeface="Visuelt Pro Light" panose="020B0303040202040104" pitchFamily="34" charset="0"/>
                <a:ea typeface="Roboto Light" panose="02000000000000000000" pitchFamily="2" charset="0"/>
              </a:rPr>
              <a:t>ROOM XL</a:t>
            </a:r>
            <a:endParaRPr lang="lt-LT" sz="36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1013879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78296A-7AE4-980E-0079-1405F6BF7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 y="0"/>
            <a:ext cx="12191565" cy="6858000"/>
          </a:xfrm>
          <a:prstGeom prst="rect">
            <a:avLst/>
          </a:prstGeom>
        </p:spPr>
      </p:pic>
      <p:pic>
        <p:nvPicPr>
          <p:cNvPr id="2" name="Grafik 1" descr="Ein Bild, das Schrift, Text, Grafiken, Logo enthält.&#10;&#10;Automatisch generierte Beschreibung">
            <a:extLst>
              <a:ext uri="{FF2B5EF4-FFF2-40B4-BE49-F238E27FC236}">
                <a16:creationId xmlns:a16="http://schemas.microsoft.com/office/drawing/2014/main" id="{63E570C2-760F-BFD7-85A3-918F1E616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527" y="6144526"/>
            <a:ext cx="1052945" cy="512433"/>
          </a:xfrm>
          <a:prstGeom prst="rect">
            <a:avLst/>
          </a:prstGeom>
        </p:spPr>
      </p:pic>
    </p:spTree>
    <p:extLst>
      <p:ext uri="{BB962C8B-B14F-4D97-AF65-F5344CB8AC3E}">
        <p14:creationId xmlns:p14="http://schemas.microsoft.com/office/powerpoint/2010/main" val="4287792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4" y="1816038"/>
            <a:ext cx="6826009" cy="2862322"/>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AKUSTISCHE ABSORPTION UND ISOLIERUNG</a:t>
            </a:r>
          </a:p>
        </p:txBody>
      </p:sp>
    </p:spTree>
    <p:extLst>
      <p:ext uri="{BB962C8B-B14F-4D97-AF65-F5344CB8AC3E}">
        <p14:creationId xmlns:p14="http://schemas.microsoft.com/office/powerpoint/2010/main" val="318503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581936B-1427-4576-B21B-70C3857ACA4C}"/>
              </a:ext>
            </a:extLst>
          </p:cNvPr>
          <p:cNvPicPr>
            <a:picLocks noChangeAspect="1"/>
          </p:cNvPicPr>
          <p:nvPr/>
        </p:nvPicPr>
        <p:blipFill rotWithShape="1">
          <a:blip r:embed="rId3">
            <a:extLst>
              <a:ext uri="{28A0092B-C50C-407E-A947-70E740481C1C}">
                <a14:useLocalDpi xmlns:a14="http://schemas.microsoft.com/office/drawing/2010/main" val="0"/>
              </a:ext>
            </a:extLst>
          </a:blip>
          <a:srcRect l="1122" t="1122"/>
          <a:stretch/>
        </p:blipFill>
        <p:spPr>
          <a:xfrm>
            <a:off x="0" y="0"/>
            <a:ext cx="12192000" cy="6858000"/>
          </a:xfrm>
          <a:prstGeom prst="rect">
            <a:avLst/>
          </a:prstGeom>
        </p:spPr>
      </p:pic>
      <p:sp>
        <p:nvSpPr>
          <p:cNvPr id="4" name="TextBox 3">
            <a:extLst>
              <a:ext uri="{FF2B5EF4-FFF2-40B4-BE49-F238E27FC236}">
                <a16:creationId xmlns:a16="http://schemas.microsoft.com/office/drawing/2014/main" id="{C5719D5A-151F-4707-8993-32BF398917A2}"/>
              </a:ext>
            </a:extLst>
          </p:cNvPr>
          <p:cNvSpPr txBox="1"/>
          <p:nvPr/>
        </p:nvSpPr>
        <p:spPr>
          <a:xfrm>
            <a:off x="497750" y="309817"/>
            <a:ext cx="3989584" cy="1200329"/>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Weniger Lärm, weniger Chaos</a:t>
            </a:r>
            <a:endParaRPr lang="lt-LT" sz="2400" dirty="0">
              <a:latin typeface="Visuelt Pro Light" panose="020B0303040202040104" pitchFamily="34" charset="0"/>
              <a:ea typeface="Roboto Light" panose="02000000000000000000" pitchFamily="2" charset="0"/>
            </a:endParaRPr>
          </a:p>
        </p:txBody>
      </p:sp>
      <p:sp>
        <p:nvSpPr>
          <p:cNvPr id="12" name="TextBox 11">
            <a:extLst>
              <a:ext uri="{FF2B5EF4-FFF2-40B4-BE49-F238E27FC236}">
                <a16:creationId xmlns:a16="http://schemas.microsoft.com/office/drawing/2014/main" id="{557208EF-C239-4ADC-BF8A-A3692874E2BF}"/>
              </a:ext>
            </a:extLst>
          </p:cNvPr>
          <p:cNvSpPr txBox="1"/>
          <p:nvPr/>
        </p:nvSpPr>
        <p:spPr>
          <a:xfrm>
            <a:off x="497751" y="1510146"/>
            <a:ext cx="4599544" cy="1631216"/>
          </a:xfrm>
          <a:prstGeom prst="rect">
            <a:avLst/>
          </a:prstGeom>
          <a:noFill/>
        </p:spPr>
        <p:txBody>
          <a:bodyPr wrap="square" rtlCol="0">
            <a:spAutoFit/>
          </a:bodyPr>
          <a:lstStyle/>
          <a:p>
            <a:r>
              <a:rPr lang="de-DE" sz="2000" dirty="0">
                <a:latin typeface="Visuelt Pro Light" panose="020B0303040202040104" pitchFamily="34" charset="0"/>
                <a:ea typeface="Roboto Light" panose="02000000000000000000" pitchFamily="2" charset="0"/>
              </a:rPr>
              <a:t>Die akustische Kabine sorgt für die erforderliche Schalldämmung und verhindert dank ihrer hervorragenden Schalldämmungseigenschaften den Nachhall.</a:t>
            </a:r>
            <a:endParaRPr lang="lt-LT" sz="20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10146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F0B0A2-7CA3-42D5-91E5-2F27BADB92C9}"/>
              </a:ext>
            </a:extLst>
          </p:cNvPr>
          <p:cNvSpPr txBox="1"/>
          <p:nvPr/>
        </p:nvSpPr>
        <p:spPr>
          <a:xfrm>
            <a:off x="571220" y="428171"/>
            <a:ext cx="5321580" cy="1754326"/>
          </a:xfrm>
          <a:prstGeom prst="rect">
            <a:avLst/>
          </a:prstGeom>
          <a:noFill/>
        </p:spPr>
        <p:txBody>
          <a:bodyPr wrap="square" rtlCol="0">
            <a:spAutoFit/>
          </a:bodyPr>
          <a:lstStyle/>
          <a:p>
            <a:r>
              <a:rPr lang="de-DE" sz="3600" dirty="0">
                <a:latin typeface="Visuelt Pro Light" panose="020B0303040202040104" pitchFamily="34" charset="0"/>
                <a:ea typeface="Roboto Light" panose="02000000000000000000" pitchFamily="2" charset="0"/>
              </a:rPr>
              <a:t>Verbessert den</a:t>
            </a:r>
            <a:r>
              <a:rPr lang="lt-LT" sz="3600" dirty="0">
                <a:latin typeface="Visuelt Pro Light" panose="020B0303040202040104" pitchFamily="34" charset="0"/>
                <a:ea typeface="Roboto Light" panose="02000000000000000000" pitchFamily="2" charset="0"/>
              </a:rPr>
              <a:t> </a:t>
            </a:r>
            <a:r>
              <a:rPr lang="de-DE" sz="3600" dirty="0">
                <a:latin typeface="Visuelt Pro Light" panose="020B0303040202040104" pitchFamily="34" charset="0"/>
                <a:ea typeface="Roboto Light" panose="02000000000000000000" pitchFamily="2" charset="0"/>
              </a:rPr>
              <a:t>allgemeinen akustischen</a:t>
            </a:r>
            <a:r>
              <a:rPr lang="lt-LT" sz="3600" dirty="0">
                <a:latin typeface="Visuelt Pro Light" panose="020B0303040202040104" pitchFamily="34" charset="0"/>
                <a:ea typeface="Roboto Light" panose="02000000000000000000" pitchFamily="2" charset="0"/>
              </a:rPr>
              <a:t> </a:t>
            </a:r>
            <a:r>
              <a:rPr lang="de-DE" sz="3600" dirty="0">
                <a:latin typeface="Visuelt Pro Light" panose="020B0303040202040104" pitchFamily="34" charset="0"/>
                <a:ea typeface="Roboto Light" panose="02000000000000000000" pitchFamily="2" charset="0"/>
              </a:rPr>
              <a:t>Komfort im Büro</a:t>
            </a:r>
            <a:endParaRPr lang="lt-LT" sz="3600" dirty="0">
              <a:latin typeface="Visuelt Pro Light" panose="020B0303040202040104" pitchFamily="34" charset="0"/>
              <a:ea typeface="Roboto Light" panose="02000000000000000000" pitchFamily="2" charset="0"/>
            </a:endParaRPr>
          </a:p>
        </p:txBody>
      </p:sp>
      <p:pic>
        <p:nvPicPr>
          <p:cNvPr id="9" name="Picture 8">
            <a:extLst>
              <a:ext uri="{FF2B5EF4-FFF2-40B4-BE49-F238E27FC236}">
                <a16:creationId xmlns:a16="http://schemas.microsoft.com/office/drawing/2014/main" id="{3658DF68-54E2-4121-8540-20C95DA23519}"/>
              </a:ext>
            </a:extLst>
          </p:cNvPr>
          <p:cNvPicPr>
            <a:picLocks noChangeAspect="1"/>
          </p:cNvPicPr>
          <p:nvPr/>
        </p:nvPicPr>
        <p:blipFill rotWithShape="1">
          <a:blip r:embed="rId3">
            <a:extLst>
              <a:ext uri="{28A0092B-C50C-407E-A947-70E740481C1C}">
                <a14:useLocalDpi xmlns:a14="http://schemas.microsoft.com/office/drawing/2010/main" val="0"/>
              </a:ext>
            </a:extLst>
          </a:blip>
          <a:srcRect l="11453" t="17054" r="44100"/>
          <a:stretch/>
        </p:blipFill>
        <p:spPr>
          <a:xfrm>
            <a:off x="5658742" y="0"/>
            <a:ext cx="6533258" cy="6857999"/>
          </a:xfrm>
          <a:prstGeom prst="rect">
            <a:avLst/>
          </a:prstGeom>
        </p:spPr>
      </p:pic>
      <p:pic>
        <p:nvPicPr>
          <p:cNvPr id="5" name="Picture 4">
            <a:extLst>
              <a:ext uri="{FF2B5EF4-FFF2-40B4-BE49-F238E27FC236}">
                <a16:creationId xmlns:a16="http://schemas.microsoft.com/office/drawing/2014/main" id="{4E0FD6FA-F5E1-4B18-A07C-82537AE34BB2}"/>
              </a:ext>
            </a:extLst>
          </p:cNvPr>
          <p:cNvPicPr>
            <a:picLocks noChangeAspect="1"/>
          </p:cNvPicPr>
          <p:nvPr/>
        </p:nvPicPr>
        <p:blipFill rotWithShape="1">
          <a:blip r:embed="rId4">
            <a:extLst>
              <a:ext uri="{28A0092B-C50C-407E-A947-70E740481C1C}">
                <a14:useLocalDpi xmlns:a14="http://schemas.microsoft.com/office/drawing/2010/main" val="0"/>
              </a:ext>
            </a:extLst>
          </a:blip>
          <a:srcRect l="14421" r="19853"/>
          <a:stretch/>
        </p:blipFill>
        <p:spPr>
          <a:xfrm>
            <a:off x="193785" y="2463799"/>
            <a:ext cx="5134399" cy="4394199"/>
          </a:xfrm>
          <a:prstGeom prst="rect">
            <a:avLst/>
          </a:prstGeom>
        </p:spPr>
      </p:pic>
    </p:spTree>
    <p:extLst>
      <p:ext uri="{BB962C8B-B14F-4D97-AF65-F5344CB8AC3E}">
        <p14:creationId xmlns:p14="http://schemas.microsoft.com/office/powerpoint/2010/main" val="162274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F0995D-D42B-4161-8743-A095BC54F516}"/>
              </a:ext>
            </a:extLst>
          </p:cNvPr>
          <p:cNvSpPr txBox="1"/>
          <p:nvPr/>
        </p:nvSpPr>
        <p:spPr>
          <a:xfrm>
            <a:off x="2682993" y="2312749"/>
            <a:ext cx="6826009" cy="1938992"/>
          </a:xfrm>
          <a:prstGeom prst="rect">
            <a:avLst/>
          </a:prstGeom>
          <a:noFill/>
        </p:spPr>
        <p:txBody>
          <a:bodyPr wrap="square" rtlCol="0">
            <a:spAutoFit/>
          </a:bodyPr>
          <a:lstStyle/>
          <a:p>
            <a:pPr algn="ctr"/>
            <a:r>
              <a:rPr lang="lt-LT" sz="6000" dirty="0">
                <a:latin typeface="Visuelt Pro Light" panose="020B0303040202040104" pitchFamily="34" charset="0"/>
                <a:ea typeface="Roboto Light" panose="02000000000000000000" pitchFamily="2" charset="0"/>
              </a:rPr>
              <a:t>ERGONOMIE UND KOMFORT</a:t>
            </a:r>
          </a:p>
        </p:txBody>
      </p:sp>
    </p:spTree>
    <p:extLst>
      <p:ext uri="{BB962C8B-B14F-4D97-AF65-F5344CB8AC3E}">
        <p14:creationId xmlns:p14="http://schemas.microsoft.com/office/powerpoint/2010/main" val="3214245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F5824E-CB89-1634-589F-3BDB7D885A07}"/>
              </a:ext>
            </a:extLst>
          </p:cNvPr>
          <p:cNvPicPr>
            <a:picLocks noChangeAspect="1"/>
          </p:cNvPicPr>
          <p:nvPr/>
        </p:nvPicPr>
        <p:blipFill rotWithShape="1">
          <a:blip r:embed="rId3">
            <a:extLst>
              <a:ext uri="{28A0092B-C50C-407E-A947-70E740481C1C}">
                <a14:useLocalDpi xmlns:a14="http://schemas.microsoft.com/office/drawing/2010/main" val="0"/>
              </a:ext>
            </a:extLst>
          </a:blip>
          <a:srcRect l="6824" r="1238" b="8068"/>
          <a:stretch/>
        </p:blipFill>
        <p:spPr>
          <a:xfrm>
            <a:off x="1" y="0"/>
            <a:ext cx="12192000" cy="6858000"/>
          </a:xfrm>
          <a:prstGeom prst="rect">
            <a:avLst/>
          </a:prstGeom>
        </p:spPr>
      </p:pic>
      <p:sp>
        <p:nvSpPr>
          <p:cNvPr id="4" name="TextBox 3">
            <a:extLst>
              <a:ext uri="{FF2B5EF4-FFF2-40B4-BE49-F238E27FC236}">
                <a16:creationId xmlns:a16="http://schemas.microsoft.com/office/drawing/2014/main" id="{FED4DDD3-D84F-4FDD-9FED-416717ECC536}"/>
              </a:ext>
            </a:extLst>
          </p:cNvPr>
          <p:cNvSpPr txBox="1"/>
          <p:nvPr/>
        </p:nvSpPr>
        <p:spPr>
          <a:xfrm>
            <a:off x="610667" y="356887"/>
            <a:ext cx="4926533" cy="1200329"/>
          </a:xfrm>
          <a:prstGeom prst="rect">
            <a:avLst/>
          </a:prstGeom>
          <a:noFill/>
        </p:spPr>
        <p:txBody>
          <a:bodyPr wrap="square" rtlCol="0">
            <a:spAutoFit/>
          </a:bodyPr>
          <a:lstStyle/>
          <a:p>
            <a:r>
              <a:rPr lang="de-DE" sz="3600" dirty="0">
                <a:latin typeface="Visuelt Pro Light" panose="020B0303040202040104" pitchFamily="34" charset="0"/>
                <a:ea typeface="Roboto Light" panose="02000000000000000000" pitchFamily="2" charset="0"/>
              </a:rPr>
              <a:t>Funktionaler Innenraum für private Gespräche</a:t>
            </a:r>
            <a:endParaRPr lang="lt-LT" sz="3600" dirty="0">
              <a:latin typeface="Visuelt Pro Light" panose="020B0303040202040104" pitchFamily="34" charset="0"/>
              <a:ea typeface="Roboto Light" panose="02000000000000000000" pitchFamily="2" charset="0"/>
            </a:endParaRPr>
          </a:p>
        </p:txBody>
      </p:sp>
    </p:spTree>
    <p:extLst>
      <p:ext uri="{BB962C8B-B14F-4D97-AF65-F5344CB8AC3E}">
        <p14:creationId xmlns:p14="http://schemas.microsoft.com/office/powerpoint/2010/main" val="368481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E8C34B-BD82-4A3A-87A8-F0F58B62F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9"/>
            <a:ext cx="12192000" cy="6856442"/>
          </a:xfrm>
          <a:prstGeom prst="rect">
            <a:avLst/>
          </a:prstGeom>
        </p:spPr>
      </p:pic>
      <p:sp>
        <p:nvSpPr>
          <p:cNvPr id="5" name="TextBox 4">
            <a:extLst>
              <a:ext uri="{FF2B5EF4-FFF2-40B4-BE49-F238E27FC236}">
                <a16:creationId xmlns:a16="http://schemas.microsoft.com/office/drawing/2014/main" id="{A4A103C6-5304-4F37-AFFD-D37C31084FB1}"/>
              </a:ext>
            </a:extLst>
          </p:cNvPr>
          <p:cNvSpPr txBox="1"/>
          <p:nvPr/>
        </p:nvSpPr>
        <p:spPr>
          <a:xfrm>
            <a:off x="3062012" y="320106"/>
            <a:ext cx="5122432" cy="1200329"/>
          </a:xfrm>
          <a:prstGeom prst="rect">
            <a:avLst/>
          </a:prstGeom>
          <a:noFill/>
        </p:spPr>
        <p:txBody>
          <a:bodyPr wrap="square" rtlCol="0">
            <a:spAutoFit/>
          </a:bodyPr>
          <a:lstStyle/>
          <a:p>
            <a:r>
              <a:rPr lang="lt-LT" sz="3600" dirty="0">
                <a:latin typeface="Visuelt Pro Light" panose="020B0303040202040104" pitchFamily="34" charset="0"/>
                <a:ea typeface="Roboto Light" panose="02000000000000000000" pitchFamily="2" charset="0"/>
              </a:rPr>
              <a:t>Angenehme Umgebung und Privatsphäre</a:t>
            </a:r>
          </a:p>
        </p:txBody>
      </p:sp>
    </p:spTree>
    <p:extLst>
      <p:ext uri="{BB962C8B-B14F-4D97-AF65-F5344CB8AC3E}">
        <p14:creationId xmlns:p14="http://schemas.microsoft.com/office/powerpoint/2010/main" val="87612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784EB9-7CDF-485A-8B31-19D0F92FD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
            <a:ext cx="12192000" cy="6857694"/>
          </a:xfrm>
          <a:prstGeom prst="rect">
            <a:avLst/>
          </a:prstGeom>
        </p:spPr>
      </p:pic>
      <p:sp>
        <p:nvSpPr>
          <p:cNvPr id="4" name="TextBox 3">
            <a:extLst>
              <a:ext uri="{FF2B5EF4-FFF2-40B4-BE49-F238E27FC236}">
                <a16:creationId xmlns:a16="http://schemas.microsoft.com/office/drawing/2014/main" id="{75B84979-DBC8-4914-8768-86D8804EDA28}"/>
              </a:ext>
            </a:extLst>
          </p:cNvPr>
          <p:cNvSpPr txBox="1"/>
          <p:nvPr/>
        </p:nvSpPr>
        <p:spPr>
          <a:xfrm>
            <a:off x="319619" y="464591"/>
            <a:ext cx="4409827" cy="1754326"/>
          </a:xfrm>
          <a:prstGeom prst="rect">
            <a:avLst/>
          </a:prstGeom>
          <a:noFill/>
        </p:spPr>
        <p:txBody>
          <a:bodyPr wrap="square" rtlCol="0">
            <a:spAutoFit/>
          </a:bodyPr>
          <a:lstStyle/>
          <a:p>
            <a:r>
              <a:rPr lang="de-DE" sz="3600">
                <a:latin typeface="Visuelt Pro Light" panose="020B0303040202040104" pitchFamily="34" charset="0"/>
                <a:ea typeface="Roboto Light" panose="02000000000000000000" pitchFamily="2" charset="0"/>
              </a:rPr>
              <a:t>Ein Bereich</a:t>
            </a:r>
            <a:endParaRPr lang="lt-LT" sz="3600">
              <a:latin typeface="Visuelt Pro Light" panose="020B0303040202040104" pitchFamily="34" charset="0"/>
              <a:ea typeface="Roboto Light" panose="02000000000000000000" pitchFamily="2" charset="0"/>
            </a:endParaRPr>
          </a:p>
          <a:p>
            <a:r>
              <a:rPr lang="de-DE" sz="3600">
                <a:latin typeface="Visuelt Pro Light" panose="020B0303040202040104" pitchFamily="34" charset="0"/>
                <a:ea typeface="Roboto Light" panose="02000000000000000000" pitchFamily="2" charset="0"/>
              </a:rPr>
              <a:t>für</a:t>
            </a:r>
            <a:r>
              <a:rPr lang="lt-LT" sz="3600">
                <a:latin typeface="Visuelt Pro Light" panose="020B0303040202040104" pitchFamily="34" charset="0"/>
                <a:ea typeface="Roboto Light" panose="02000000000000000000" pitchFamily="2" charset="0"/>
              </a:rPr>
              <a:t> </a:t>
            </a:r>
            <a:r>
              <a:rPr lang="de-DE" sz="3600">
                <a:latin typeface="Visuelt Pro Light" panose="020B0303040202040104" pitchFamily="34" charset="0"/>
                <a:ea typeface="Roboto Light" panose="02000000000000000000" pitchFamily="2" charset="0"/>
              </a:rPr>
              <a:t>effiziente </a:t>
            </a:r>
            <a:r>
              <a:rPr lang="de-DE" sz="3600" dirty="0">
                <a:latin typeface="Visuelt Pro Light" panose="020B0303040202040104" pitchFamily="34" charset="0"/>
                <a:ea typeface="Roboto Light" panose="02000000000000000000" pitchFamily="2" charset="0"/>
              </a:rPr>
              <a:t>Teambesprechungen</a:t>
            </a:r>
          </a:p>
        </p:txBody>
      </p:sp>
    </p:spTree>
    <p:extLst>
      <p:ext uri="{BB962C8B-B14F-4D97-AF65-F5344CB8AC3E}">
        <p14:creationId xmlns:p14="http://schemas.microsoft.com/office/powerpoint/2010/main" val="526395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1002</Words>
  <Application>Microsoft Office PowerPoint</Application>
  <PresentationFormat>Breitbild</PresentationFormat>
  <Paragraphs>79</Paragraphs>
  <Slides>25</Slides>
  <Notes>24</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25</vt:i4>
      </vt:variant>
    </vt:vector>
  </HeadingPairs>
  <TitlesOfParts>
    <vt:vector size="32" baseType="lpstr">
      <vt:lpstr>Arial</vt:lpstr>
      <vt:lpstr>Segoe UI</vt:lpstr>
      <vt:lpstr>Calibri</vt:lpstr>
      <vt:lpstr>Visuelt Pro Light</vt:lpstr>
      <vt:lpstr>Calibri Light</vt:lpstr>
      <vt:lpstr>Arial</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Simonas Savickas</dc:creator>
  <cp:lastModifiedBy>Kibemo GmbH</cp:lastModifiedBy>
  <cp:revision>293</cp:revision>
  <dcterms:created xsi:type="dcterms:W3CDTF">2019-06-27T10:46:13Z</dcterms:created>
  <dcterms:modified xsi:type="dcterms:W3CDTF">2023-12-20T13:32:57Z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a7ed875-cb67-40d7-9ea6-a804b08b1148_Enabled">
    <vt:lpwstr>true</vt:lpwstr>
  </property>
  <property fmtid="{D5CDD505-2E9C-101B-9397-08002B2CF9AE}" pid="3" name="MSIP_Label_9a7ed875-cb67-40d7-9ea6-a804b08b1148_SetDate">
    <vt:lpwstr>2023-12-20T13:32:01Z</vt:lpwstr>
  </property>
  <property fmtid="{D5CDD505-2E9C-101B-9397-08002B2CF9AE}" pid="4" name="MSIP_Label_9a7ed875-cb67-40d7-9ea6-a804b08b1148_Method">
    <vt:lpwstr>Privileged</vt:lpwstr>
  </property>
  <property fmtid="{D5CDD505-2E9C-101B-9397-08002B2CF9AE}" pid="5" name="MSIP_Label_9a7ed875-cb67-40d7-9ea6-a804b08b1148_Name">
    <vt:lpwstr>9a7ed875-cb67-40d7-9ea6-a804b08b1148</vt:lpwstr>
  </property>
  <property fmtid="{D5CDD505-2E9C-101B-9397-08002B2CF9AE}" pid="6" name="MSIP_Label_9a7ed875-cb67-40d7-9ea6-a804b08b1148_SiteId">
    <vt:lpwstr>473672ba-cd07-4371-a2ae-788b4c61840e</vt:lpwstr>
  </property>
  <property fmtid="{D5CDD505-2E9C-101B-9397-08002B2CF9AE}" pid="7" name="MSIP_Label_9a7ed875-cb67-40d7-9ea6-a804b08b1148_ActionId">
    <vt:lpwstr>48d578ba-746d-479f-9d4a-63f767cea97b</vt:lpwstr>
  </property>
  <property fmtid="{D5CDD505-2E9C-101B-9397-08002B2CF9AE}" pid="8" name="MSIP_Label_9a7ed875-cb67-40d7-9ea6-a804b08b1148_ContentBits">
    <vt:lpwstr>0</vt:lpwstr>
  </property>
</Properties>
</file>